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90" r:id="rId40"/>
    <p:sldId id="291" r:id="rId41"/>
    <p:sldId id="292" r:id="rId42"/>
    <p:sldId id="287" r:id="rId33"/>
    <p:sldId id="288" r:id="rId34"/>
    <p:sldId id="289" r:id="rId35"/>
  </p:sldIdLst>
  <p:sldSz cx="12192000" cy="6858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5.xml"/><Relationship Id="rId34" Type="http://schemas.openxmlformats.org/officeDocument/2006/relationships/slide" Target="slides/slide36.xml"/><Relationship Id="rId35" Type="http://schemas.openxmlformats.org/officeDocument/2006/relationships/slide" Target="slides/slide37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Relationship Id="rId40" Type="http://schemas.openxmlformats.org/officeDocument/2006/relationships/slide" Target="slides/slide32.xml"/><Relationship Id="rId41" Type="http://schemas.openxmlformats.org/officeDocument/2006/relationships/slide" Target="slides/slide33.xml"/><Relationship Id="rId42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microsoft.com/office/2007/relationships/media" Target="../media/media1.mp4"/><Relationship Id="rId2" Type="http://schemas.openxmlformats.org/officeDocument/2006/relationships/video" Target="../media/media1.mp4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331720"/>
            <a:ext cx="103601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000" b="1">
                <a:solidFill>
                  <a:srgbClr val="9A9AA0"/>
                </a:solidFill>
                <a:latin typeface="Microsoft JhengHei"/>
                <a:ea typeface="Microsoft JhengHei"/>
              </a:rPr>
              <a:t>哲學系迎新營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429000"/>
            <a:ext cx="103601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000" b="1">
                <a:solidFill>
                  <a:srgbClr val="F5F5F5"/>
                </a:solidFill>
                <a:latin typeface="Microsoft JhengHei"/>
                <a:ea typeface="Microsoft JhengHei"/>
              </a:rPr>
              <a:t>遊戲環節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194560"/>
            <a:ext cx="103601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9A9AA0"/>
                </a:solidFill>
                <a:latin typeface="Microsoft JhengHei"/>
                <a:ea typeface="Microsoft JhengHei"/>
              </a:rPr>
              <a:t>遊戲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108960"/>
            <a:ext cx="10360152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600" b="1">
                <a:solidFill>
                  <a:srgbClr val="F5F5F5"/>
                </a:solidFill>
                <a:latin typeface="Microsoft JhengHei"/>
                <a:ea typeface="Microsoft JhengHei"/>
              </a:rPr>
              <a:t>無知之幕共和國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Microsoft JhengHei"/>
                <a:ea typeface="Microsoft JhengHei"/>
              </a:rPr>
              <a:t>背景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背景</a:t>
            </a:r>
          </a:p>
        </p:txBody>
      </p:sp>
      <p:pic>
        <p:nvPicPr>
          <p:cNvPr id="3" name="Picture 2" descr="ve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D60A"/>
                </a:solidFill>
                <a:latin typeface="Microsoft JhengHei"/>
                <a:ea typeface="Microsoft JhengHei"/>
              </a:rPr>
              <a:t>你們要為一個新國家立法。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背景設定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62895" cy="5120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5F5F5"/>
                </a:solidFill>
                <a:latin typeface="Microsoft JhengHei"/>
                <a:ea typeface="Microsoft JhengHei"/>
              </a:rPr>
              <a:t>有一個新的國家準備成立。這個國家還沒有任何法律。</a:t>
            </a:r>
          </a:p>
          <a:p>
            <a:pPr algn="l">
              <a:spcBef>
                <a:spcPts val="2800"/>
              </a:spcBef>
            </a:pPr>
            <a:r>
              <a:rPr sz="3000" b="1">
                <a:solidFill>
                  <a:srgbClr val="F5F5F5"/>
                </a:solidFill>
                <a:latin typeface="Microsoft JhengHei"/>
                <a:ea typeface="Microsoft JhengHei"/>
              </a:rPr>
              <a:t>你們四組，每組都是一個立法會。每組要起草一部憲法。</a:t>
            </a:r>
          </a:p>
          <a:p>
            <a:pPr algn="l">
              <a:spcBef>
                <a:spcPts val="2800"/>
              </a:spcBef>
            </a:pPr>
            <a:r>
              <a:rPr sz="3000" b="1">
                <a:solidFill>
                  <a:srgbClr val="F5F5F5"/>
                </a:solidFill>
                <a:latin typeface="Microsoft JhengHei"/>
                <a:ea typeface="Microsoft JhengHei"/>
              </a:rPr>
              <a:t>憲法共六個部分：財產、勞動、醫療、教育、刑罰、稅收。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場地佈置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13232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四個大圈，每圈七至八人。每圈對應白板上一個區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Microsoft JhengHei"/>
                <a:ea typeface="Microsoft JhengHei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Microsoft JhengHei"/>
                <a:ea typeface="Microsoft JhengHei"/>
              </a:rPr>
              <a:t>條文</a:t>
            </a:r>
          </a:p>
        </p:txBody>
      </p:sp>
      <p:sp>
        <p:nvSpPr>
          <p:cNvPr id="7" name="Rectangle 6"/>
          <p:cNvSpPr/>
          <p:nvPr/>
        </p:nvSpPr>
        <p:spPr>
          <a:xfrm>
            <a:off x="2169414" y="201168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169414" y="201168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Microsoft JhengHei"/>
                <a:ea typeface="Microsoft JhengHei"/>
              </a:rPr>
              <a:t>熱身</a:t>
            </a:r>
          </a:p>
        </p:txBody>
      </p:sp>
      <p:sp>
        <p:nvSpPr>
          <p:cNvPr id="9" name="Rectangle 8"/>
          <p:cNvSpPr/>
          <p:nvPr/>
        </p:nvSpPr>
        <p:spPr>
          <a:xfrm>
            <a:off x="2169414" y="298704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169414" y="298704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Microsoft JhengHei"/>
                <a:ea typeface="Microsoft JhengHei"/>
              </a:rPr>
              <a:t>正式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29584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529584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Microsoft JhengHei"/>
                <a:ea typeface="Microsoft JhengHei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5304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Microsoft JhengHei"/>
                <a:ea typeface="Microsoft JhengHei"/>
              </a:rPr>
              <a:t>條文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13198" y="201168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013198" y="201168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Microsoft JhengHei"/>
                <a:ea typeface="Microsoft JhengHei"/>
              </a:rPr>
              <a:t>熱身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13198" y="298704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013198" y="298704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Microsoft JhengHei"/>
                <a:ea typeface="Microsoft JhengHei"/>
              </a:rPr>
              <a:t>正式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73368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73368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Microsoft JhengHei"/>
                <a:ea typeface="Microsoft JhengHei"/>
              </a:rPr>
              <a:t>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088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Microsoft JhengHei"/>
                <a:ea typeface="Microsoft JhengHei"/>
              </a:rPr>
              <a:t>條文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56982" y="201168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856982" y="201168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Microsoft JhengHei"/>
                <a:ea typeface="Microsoft JhengHei"/>
              </a:rPr>
              <a:t>熱身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856982" y="298704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856982" y="298704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Microsoft JhengHei"/>
                <a:ea typeface="Microsoft JhengHei"/>
              </a:rPr>
              <a:t>正式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217152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217152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Microsoft JhengHei"/>
                <a:ea typeface="Microsoft JhengHei"/>
              </a:rPr>
              <a:t>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62872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Microsoft JhengHei"/>
                <a:ea typeface="Microsoft JhengHei"/>
              </a:rPr>
              <a:t>條文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700766" y="201168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700766" y="201168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Microsoft JhengHei"/>
                <a:ea typeface="Microsoft JhengHei"/>
              </a:rPr>
              <a:t>熱身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700766" y="298704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0700766" y="298704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Microsoft JhengHei"/>
                <a:ea typeface="Microsoft JhengHei"/>
              </a:rPr>
              <a:t>正式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5423059"/>
            <a:ext cx="11274552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dirty="0" err="1">
                <a:solidFill>
                  <a:srgbClr val="FFD60A"/>
                </a:solidFill>
                <a:latin typeface="Microsoft JhengHei"/>
                <a:ea typeface="Microsoft JhengHei"/>
              </a:rPr>
              <a:t>左邊：請寫條文，確保字大到後排看得見。　右邊三格：記票數。</a:t>
            </a:r>
            <a:r>
              <a:rPr sz="2600" b="1" dirty="0">
                <a:solidFill>
                  <a:srgbClr val="FFD60A"/>
                </a:solidFill>
                <a:latin typeface="Microsoft JhengHei"/>
                <a:ea typeface="Microsoft JhengHei"/>
              </a:rPr>
              <a:t/>
            </a:r>
            <a:r>
              <a:rPr lang="zh-TW" altLang="en-US" sz="2600" b="1" dirty="0">
                <a:solidFill>
                  <a:srgbClr val="FFD60A"/>
                </a:solidFill>
                <a:latin typeface="Microsoft JhengHei"/>
                <a:ea typeface="Microsoft JhengHei"/>
              </a:rPr>
              <a:t/>
            </a:r>
            <a:r>
              <a:rPr sz="2600" b="1" dirty="0" err="1">
                <a:solidFill>
                  <a:srgbClr val="FFD60A"/>
                </a:solidFill>
                <a:latin typeface="Microsoft JhengHei"/>
                <a:ea typeface="Microsoft JhengHei"/>
              </a:rPr>
              <a:t/>
            </a:r>
            <a:r>
              <a:rPr sz="2600" b="1" dirty="0">
                <a:solidFill>
                  <a:srgbClr val="FFD60A"/>
                </a:solidFill>
                <a:latin typeface="Microsoft JhengHei"/>
                <a:ea typeface="Microsoft JhengHei"/>
              </a:rPr>
              <a:t/>
            </a:r>
            <a:r>
              <a:rPr lang="zh-TW" altLang="en-US" sz="2600" b="1" dirty="0">
                <a:solidFill>
                  <a:srgbClr val="FFD60A"/>
                </a:solidFill>
                <a:latin typeface="Microsoft JhengHei"/>
                <a:ea typeface="Microsoft JhengHei"/>
              </a:rPr>
              <a:t/>
            </a:r>
            <a:r>
              <a:rPr sz="2600" b="1" dirty="0" err="1">
                <a:solidFill>
                  <a:srgbClr val="FFD60A"/>
                </a:solidFill>
                <a:latin typeface="Microsoft JhengHei"/>
                <a:ea typeface="Microsoft JhengHei"/>
              </a:rPr>
              <a:t/>
            </a:r>
            <a:r>
              <a:rPr sz="2600" b="1" dirty="0">
                <a:solidFill>
                  <a:srgbClr val="FFD60A"/>
                </a:solidFill>
                <a:latin typeface="Microsoft JhengHei"/>
                <a:ea typeface="Microsoft JhengHei"/>
              </a:rPr>
              <a:t/>
            </a:r>
            <a:r>
              <a:rPr sz="2600" b="1" dirty="0" err="1">
                <a:solidFill>
                  <a:srgbClr val="FFD60A"/>
                </a:solidFill>
                <a:latin typeface="Microsoft JhengHei"/>
                <a:ea typeface="Microsoft JhengHei"/>
              </a:rPr>
              <a:t/>
            </a:r>
            <a:r>
              <a:rPr sz="2600" b="1" dirty="0">
                <a:solidFill>
                  <a:srgbClr val="FFD60A"/>
                </a:solidFill>
                <a:latin typeface="Microsoft JhengHei"/>
                <a:ea typeface="Microsoft JhengHei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2169414" y="396240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169414" y="3962400"/>
            <a:ext cx="1078992" cy="9753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Microsoft JhengHei"/>
              </a:rPr>
              <a:t>修訂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13198" y="396240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13198" y="3962400"/>
            <a:ext cx="1078992" cy="9753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Microsoft JhengHei"/>
              </a:rPr>
              <a:t>修訂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856982" y="396240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856982" y="3962400"/>
            <a:ext cx="1078992" cy="9753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Microsoft JhengHei"/>
              </a:rPr>
              <a:t>修訂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0700766" y="396240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700766" y="3962400"/>
            <a:ext cx="1078992" cy="9753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Microsoft JhengHei"/>
              </a:rPr>
              <a:t>修訂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Microsoft JhengHei"/>
                <a:ea typeface="Microsoft JhengHei"/>
              </a:rPr>
              <a:t>號碼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號碼</a:t>
            </a:r>
          </a:p>
        </p:txBody>
      </p:sp>
      <p:pic>
        <p:nvPicPr>
          <p:cNvPr id="3" name="Picture 2" descr="cou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FD60A"/>
                </a:solidFill>
                <a:latin typeface="Microsoft JhengHei"/>
                <a:ea typeface="Microsoft JhengHei"/>
              </a:rPr>
              <a:t>請每組選一個人，由他開始順時針報數。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號碼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54480"/>
            <a:ext cx="10362895" cy="5120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請每組先選出一個人</a:t>
            </a:r>
            <a:r>
              <a:rPr sz="28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  <a:r>
              <a:rPr lang="zh-TW" altLang="en-US" sz="2800" b="1" dirty="0">
                <a:solidFill>
                  <a:srgbClr val="F5F5F5"/>
                </a:solidFill>
                <a:latin typeface="Microsoft JhengHei"/>
                <a:ea typeface="Microsoft JhengHei"/>
              </a:rPr>
              <a:t>選來做什麼，很快就會知道。</a:t>
            </a:r>
          </a:p>
          <a:p>
            <a:pPr algn="l">
              <a:spcBef>
                <a:spcPts val="2200"/>
              </a:spcBef>
            </a:pPr>
            <a:r>
              <a:rPr lang="zh-TW" altLang="en-US" sz="2800" b="1" dirty="0">
                <a:solidFill>
                  <a:srgbClr val="F5F5F5"/>
                </a:solidFill>
                <a:latin typeface="Microsoft JhengHei"/>
                <a:ea typeface="Microsoft JhengHei"/>
              </a:rPr>
              <a:t>選好之後，由那個人開始，順時針報數：一、二、三</a:t>
            </a:r>
            <a:r>
              <a:rPr lang="en-US" altLang="zh-TW" sz="2800" b="1" dirty="0">
                <a:solidFill>
                  <a:srgbClr val="F5F5F5"/>
                </a:solidFill>
                <a:latin typeface="Microsoft JhengHei"/>
                <a:ea typeface="Microsoft JhengHei"/>
              </a:rPr>
              <a:t>……</a:t>
            </a:r>
          </a:p>
          <a:p>
            <a:pPr algn="l">
              <a:spcBef>
                <a:spcPts val="2200"/>
              </a:spcBef>
            </a:pPr>
            <a:r>
              <a:rPr sz="28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請記住自己的號碼</a:t>
            </a:r>
            <a:r>
              <a:rPr sz="28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  <a:p>
            <a:pPr algn="l">
              <a:spcBef>
                <a:spcPts val="2200"/>
              </a:spcBef>
            </a:pPr>
            <a:r>
              <a:rPr sz="28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號碼的意思，起草完成之後才揭曉</a:t>
            </a:r>
            <a:r>
              <a:rPr sz="28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條文示範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51206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9A9AA0"/>
                </a:solidFill>
                <a:latin typeface="Microsoft JhengHei"/>
                <a:ea typeface="Microsoft JhengHei"/>
              </a:rPr>
              <a:t>口號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512064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9A9AA0"/>
                </a:solidFill>
                <a:latin typeface="Microsoft JhengHei"/>
                <a:ea typeface="Microsoft JhengHei"/>
              </a:rPr>
              <a:t>假期要合理。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63640" y="1234440"/>
            <a:ext cx="51206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D60A"/>
                </a:solidFill>
                <a:latin typeface="Microsoft JhengHei"/>
                <a:ea typeface="Microsoft JhengHei"/>
              </a:rPr>
              <a:t>條文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63640" y="2011680"/>
            <a:ext cx="5120640" cy="1737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5F5"/>
                </a:solidFill>
                <a:latin typeface="Microsoft JhengHei"/>
                <a:ea typeface="Microsoft JhengHei"/>
              </a:rPr>
              <a:t>每人每年最少 14 天有薪假，</a:t>
            </a:r>
          </a:p>
          <a:p>
            <a:pPr algn="ctr">
              <a:spcBef>
                <a:spcPts val="800"/>
              </a:spcBef>
            </a:pPr>
            <a:r>
              <a:rPr sz="3200" b="1">
                <a:solidFill>
                  <a:srgbClr val="F5F5F5"/>
                </a:solidFill>
                <a:latin typeface="Microsoft JhengHei"/>
                <a:ea typeface="Microsoft JhengHei"/>
              </a:rPr>
              <a:t>僱主安排，拒絕須補假。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463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D60A"/>
                </a:solidFill>
                <a:latin typeface="Microsoft JhengHei"/>
                <a:ea typeface="Microsoft JhengHei"/>
              </a:rPr>
              <a:t>請寫右邊這種：誰、多少、誰決定。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17191"/>
            <a:ext cx="11274552" cy="240065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zh-TW" altLang="en-US" sz="15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影片</a:t>
            </a:r>
            <a:r>
              <a:rPr sz="150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示範</a:t>
            </a:r>
            <a:endParaRPr sz="150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5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1870" y="445312"/>
            <a:ext cx="10607040" cy="5966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Microsoft JhengHei"/>
                <a:ea typeface="Microsoft JhengHei"/>
              </a:rPr>
              <a:t>熱身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熱身（15 分鐘）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389850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（1）展示題目。全場閱讀。</a:t>
            </a:r>
          </a:p>
          <a:p>
            <a:pPr algn="l">
              <a:spcBef>
                <a:spcPts val="2000"/>
              </a:spcBef>
            </a:pP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（2）每組內部討論 8 </a:t>
            </a:r>
            <a:r>
              <a:rPr sz="24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分鐘，把一條條文寫在白板本組的區</a:t>
            </a: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  <a:p>
            <a:pPr algn="l">
              <a:spcBef>
                <a:spcPts val="2000"/>
              </a:spcBef>
            </a:pP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（3）四組各派一人，用 3 </a:t>
            </a:r>
            <a:r>
              <a:rPr lang="zh-TW" altLang="en-US"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分鐘解釋</a:t>
            </a:r>
            <a:r>
              <a:rPr sz="24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本組條文</a:t>
            </a: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  <a:p>
            <a:pPr algn="l">
              <a:spcBef>
                <a:spcPts val="2000"/>
              </a:spcBef>
            </a:pP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（4）全場投票。逐組問：「</a:t>
            </a:r>
            <a:r>
              <a:rPr sz="24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這條條文，你可以接受嗎</a:t>
            </a: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？」</a:t>
            </a:r>
            <a:r>
              <a:rPr sz="24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可以則舉手</a:t>
            </a: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  <a:p>
            <a:pPr algn="l">
              <a:spcBef>
                <a:spcPts val="2000"/>
              </a:spcBef>
            </a:pP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（5）舉手計票，主持人將票數寫在「熱身」格。</a:t>
            </a:r>
          </a:p>
          <a:p>
            <a:pPr algn="l">
              <a:spcBef>
                <a:spcPts val="2000"/>
              </a:spcBef>
            </a:pPr>
            <a:r>
              <a:rPr sz="44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白板上的字</a:t>
            </a:r>
            <a:r>
              <a:rPr sz="4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，</a:t>
            </a:r>
            <a:r>
              <a:rPr lang="zh-TW" altLang="en-US" sz="4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請寫得</a:t>
            </a:r>
            <a:r>
              <a:rPr sz="44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大到後排看得見</a:t>
            </a:r>
            <a:r>
              <a:rPr sz="4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熱身　題目</a:t>
            </a:r>
          </a:p>
        </p:txBody>
      </p:sp>
      <p:pic>
        <p:nvPicPr>
          <p:cNvPr id="3" name="Picture 2" descr="draf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FD60A"/>
                </a:solidFill>
                <a:latin typeface="Microsoft JhengHei"/>
                <a:ea typeface="Microsoft JhengHei"/>
              </a:rPr>
              <a:t>「全國每人每年有多少天假期？由誰決定？有沒有例外？」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Microsoft JhengHei"/>
                <a:ea typeface="Microsoft JhengHei"/>
              </a:rPr>
              <a:t>正式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正式起草（45 分鐘）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5120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2600" b="1">
                <a:solidFill>
                  <a:srgbClr val="F5F5F5"/>
                </a:solidFill>
                <a:latin typeface="Microsoft JhengHei"/>
              </a:rPr>
              <a:t>每組起草一部憲法，共六個部分：財產、勞動、醫療、教育、刑罰、稅收。</a:t>
            </a:r>
          </a:p>
          <a:p>
            <a:pPr algn="l">
              <a:spcBef>
                <a:spcPts val="1800"/>
              </a:spcBef>
            </a:pPr>
            <a:r>
              <a:rPr sz="2600" b="1">
                <a:solidFill>
                  <a:srgbClr val="F5F5F5"/>
                </a:solidFill>
                <a:latin typeface="Microsoft JhengHei"/>
              </a:rPr>
              <a:t>每個部分一條問題、一條條文。問題見後面六頁，也印在工作紙正面。</a:t>
            </a:r>
          </a:p>
          <a:p>
            <a:pPr algn="l">
              <a:spcBef>
                <a:spcPts val="1800"/>
              </a:spcBef>
            </a:pPr>
            <a:r>
              <a:rPr sz="2600" b="1">
                <a:solidFill>
                  <a:srgbClr val="F5F5F5"/>
                </a:solidFill>
                <a:latin typeface="Microsoft JhengHei"/>
              </a:rPr>
              <a:t>六條條文要前後一致：合起來，是一部憲法。</a:t>
            </a:r>
          </a:p>
          <a:p>
            <a:pPr algn="l">
              <a:spcBef>
                <a:spcPts val="1800"/>
              </a:spcBef>
            </a:pPr>
            <a:r>
              <a:rPr sz="2600" b="1">
                <a:solidFill>
                  <a:srgbClr val="F5F5F5"/>
                </a:solidFill>
                <a:latin typeface="Microsoft JhengHei"/>
              </a:rPr>
              <a:t>先在工作紙起草，定稿後抄上白板本組的區，字要大到後排看得見。</a:t>
            </a:r>
          </a:p>
          <a:p>
            <a:pPr algn="l">
              <a:spcBef>
                <a:spcPts val="1800"/>
              </a:spcBef>
            </a:pPr>
            <a:r>
              <a:rPr sz="2600" b="1">
                <a:solidFill>
                  <a:srgbClr val="F5F5F5"/>
                </a:solidFill>
                <a:latin typeface="Microsoft JhengHei"/>
              </a:rPr>
              <a:t>時間到，請停筆。展示和投票之後，會有一次修訂機會。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1 部分　財產</a:t>
            </a:r>
          </a:p>
        </p:txBody>
      </p:sp>
      <p:pic>
        <p:nvPicPr>
          <p:cNvPr id="3" name="Picture 2" descr="p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237" y="868680"/>
            <a:ext cx="5951220" cy="3246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297680"/>
            <a:ext cx="1072591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5F5"/>
                </a:solidFill>
                <a:latin typeface="Microsoft JhengHei"/>
                <a:ea typeface="Microsoft JhengHei"/>
              </a:rPr>
              <a:t>貧富差距，政府應該管到什麼程度？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49240"/>
            <a:ext cx="1072591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9A9AA0"/>
                </a:solidFill>
                <a:latin typeface="Microsoft JhengHei"/>
                <a:ea typeface="Microsoft JhengHei"/>
              </a:rPr>
              <a:t>例：每人名下財產最多一百萬，超出的歸國庫。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2 部分　勞動</a:t>
            </a:r>
          </a:p>
        </p:txBody>
      </p:sp>
      <p:pic>
        <p:nvPicPr>
          <p:cNvPr id="3" name="Picture 2" descr="lab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237" y="868680"/>
            <a:ext cx="5951220" cy="3246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297680"/>
            <a:ext cx="1072591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5F5"/>
                </a:solidFill>
                <a:latin typeface="Microsoft JhengHei"/>
                <a:ea typeface="Microsoft JhengHei"/>
              </a:rPr>
              <a:t>效率和保障衝突時，先保哪一個？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49240"/>
            <a:ext cx="1072591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9A9AA0"/>
                </a:solidFill>
                <a:latin typeface="Microsoft JhengHei"/>
                <a:ea typeface="Microsoft JhengHei"/>
              </a:rPr>
              <a:t>例：最低時薪六十元，由勞工處監察。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3 部分　醫療</a:t>
            </a:r>
          </a:p>
        </p:txBody>
      </p:sp>
      <p:pic>
        <p:nvPicPr>
          <p:cNvPr id="3" name="Picture 2" descr="m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237" y="868680"/>
            <a:ext cx="5951220" cy="3246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297680"/>
            <a:ext cx="1072591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5F5"/>
                </a:solidFill>
                <a:latin typeface="Microsoft JhengHei"/>
                <a:ea typeface="Microsoft JhengHei"/>
              </a:rPr>
              <a:t>醫療是權利，還是商品？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49240"/>
            <a:ext cx="1072591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9A9AA0"/>
                </a:solidFill>
                <a:latin typeface="Microsoft JhengHei"/>
                <a:ea typeface="Microsoft JhengHei"/>
              </a:rPr>
              <a:t>例：公立醫院免費，費用由稅收支付。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4 部分　教育</a:t>
            </a:r>
          </a:p>
        </p:txBody>
      </p:sp>
      <p:pic>
        <p:nvPicPr>
          <p:cNvPr id="3" name="Picture 2" descr="ed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237" y="868680"/>
            <a:ext cx="5951220" cy="3246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297680"/>
            <a:ext cx="1072591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5F5"/>
                </a:solidFill>
                <a:latin typeface="Microsoft JhengHei"/>
                <a:ea typeface="Microsoft JhengHei"/>
              </a:rPr>
              <a:t>教育是選拔人才，還是令人人平等？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49240"/>
            <a:ext cx="1072591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9A9AA0"/>
                </a:solidFill>
                <a:latin typeface="Microsoft JhengHei"/>
                <a:ea typeface="Microsoft JhengHei"/>
              </a:rPr>
              <a:t>例：小學至中學免費，大學自費。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5 部分　刑罰</a:t>
            </a:r>
          </a:p>
        </p:txBody>
      </p:sp>
      <p:pic>
        <p:nvPicPr>
          <p:cNvPr id="3" name="Picture 2" descr="la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237" y="868680"/>
            <a:ext cx="5951220" cy="3246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297680"/>
            <a:ext cx="1072591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5F5"/>
                </a:solidFill>
                <a:latin typeface="Microsoft JhengHei"/>
                <a:ea typeface="Microsoft JhengHei"/>
              </a:rPr>
              <a:t>監獄是為了懲罰，還是為了改造？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49240"/>
            <a:ext cx="1072591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9A9AA0"/>
                </a:solidFill>
                <a:latin typeface="Microsoft JhengHei"/>
                <a:ea typeface="Microsoft JhengHei"/>
              </a:rPr>
              <a:t>例：因飢餓偷食物者不入獄，改判社會服務。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6 部分　稅收</a:t>
            </a:r>
          </a:p>
        </p:txBody>
      </p:sp>
      <p:pic>
        <p:nvPicPr>
          <p:cNvPr id="3" name="Picture 2" descr="ta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237" y="868680"/>
            <a:ext cx="5951220" cy="3246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297680"/>
            <a:ext cx="1072591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5F5"/>
                </a:solidFill>
                <a:latin typeface="Microsoft JhengHei"/>
                <a:ea typeface="Microsoft JhengHei"/>
              </a:rPr>
              <a:t>向富人多徵稅，是公平，還是懲罰成功？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49240"/>
            <a:ext cx="1072591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9A9AA0"/>
                </a:solidFill>
                <a:latin typeface="Microsoft JhengHei"/>
                <a:ea typeface="Microsoft JhengHei"/>
              </a:rPr>
              <a:t>例：收入越高，稅率越高，由稅務局定級。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Microsoft JhengHei"/>
                <a:ea typeface="Microsoft JhengHei"/>
              </a:rPr>
              <a:t>身份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身份（10 分鐘）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62895" cy="246221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2600" b="1">
                <a:solidFill>
                  <a:srgbClr val="F5F5F5"/>
                </a:solidFill>
                <a:latin typeface="Microsoft JhengHei"/>
              </a:rPr>
              <a:t>條文全部貼上白板之後，才進行這一步。</a:t>
            </a:r>
          </a:p>
          <a:p>
            <a:pPr algn="l">
              <a:spcBef>
                <a:spcPts val="2000"/>
              </a:spcBef>
            </a:pPr>
            <a:r>
              <a:rPr sz="2600" b="1">
                <a:solidFill>
                  <a:srgbClr val="F5F5F5"/>
                </a:solidFill>
                <a:latin typeface="Microsoft JhengHei"/>
              </a:rPr>
              <a:t>主持人按號碼派身份卡。你的號碼，就是你的身份。</a:t>
            </a:r>
          </a:p>
          <a:p>
            <a:pPr algn="l">
              <a:spcBef>
                <a:spcPts val="2000"/>
              </a:spcBef>
            </a:pPr>
            <a:r>
              <a:rPr sz="2600" b="1">
                <a:solidFill>
                  <a:srgbClr val="F5F5F5"/>
                </a:solidFill>
                <a:latin typeface="Microsoft JhengHei"/>
              </a:rPr>
              <a:t>請進入卡上這個人的位置，重新看白板上四部憲法。</a:t>
            </a:r>
          </a:p>
          <a:p>
            <a:pPr algn="l">
              <a:spcBef>
                <a:spcPts val="2000"/>
              </a:spcBef>
            </a:pPr>
            <a:r>
              <a:rPr sz="2600" b="1">
                <a:solidFill>
                  <a:srgbClr val="F5F5F5"/>
                </a:solidFill>
                <a:latin typeface="Microsoft JhengHei"/>
              </a:rPr>
              <a:t>先不要改動條文。四組展示和投票之後，會有一次修訂機會。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Microsoft JhengHei"/>
                <a:ea typeface="Microsoft JhengHei"/>
              </a:rPr>
              <a:t>展示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每輪流程（每組約 10 分鐘）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306750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（1）該組派一人展示本組憲法，</a:t>
            </a:r>
            <a:r>
              <a:rPr lang="en-HK"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5</a:t>
            </a: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 </a:t>
            </a:r>
            <a:r>
              <a:rPr sz="24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分鐘</a:t>
            </a:r>
            <a:r>
              <a:rPr lang="zh-TW" altLang="en-US"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解釋其具體如何運作</a:t>
            </a: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  <a:p>
            <a:pPr algn="l">
              <a:spcBef>
                <a:spcPts val="2200"/>
              </a:spcBef>
            </a:pP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（2）其他三組提問，3 </a:t>
            </a:r>
            <a:r>
              <a:rPr sz="24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分鐘。該組回答</a:t>
            </a: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  <a:p>
            <a:pPr algn="l">
              <a:spcBef>
                <a:spcPts val="2200"/>
              </a:spcBef>
            </a:pP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（3）全場投票。請你用卡上的身份問自己：</a:t>
            </a:r>
          </a:p>
          <a:p>
            <a:pPr algn="l">
              <a:spcBef>
                <a:spcPts val="2200"/>
              </a:spcBef>
            </a:pP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　　「</a:t>
            </a:r>
            <a:r>
              <a:rPr sz="24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我願意在這個國家出生嗎</a:t>
            </a: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？」</a:t>
            </a:r>
            <a:r>
              <a:rPr sz="24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願意，舉手</a:t>
            </a: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  <a:p>
            <a:pPr algn="l">
              <a:spcBef>
                <a:spcPts val="2200"/>
              </a:spcBef>
            </a:pPr>
            <a:r>
              <a:rPr sz="24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（4）舉手計票，主持人將票數寫在「正式」格。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1 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74519"/>
            <a:ext cx="10360152" cy="3291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5F5F5"/>
                </a:solidFill>
                <a:latin typeface="Microsoft JhengHei"/>
                <a:ea typeface="Microsoft JhengHei"/>
              </a:rPr>
              <a:t>展示　5 分鐘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Microsoft JhengHei"/>
                <a:ea typeface="Microsoft JhengHei"/>
              </a:rPr>
              <a:t>提問　3 分鐘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Microsoft JhengHei"/>
                <a:ea typeface="Microsoft JhengHei"/>
              </a:rPr>
              <a:t>投票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2 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74519"/>
            <a:ext cx="10360152" cy="3291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5F5F5"/>
                </a:solidFill>
                <a:latin typeface="Microsoft JhengHei"/>
                <a:ea typeface="Microsoft JhengHei"/>
              </a:rPr>
              <a:t>展示　5 分鐘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Microsoft JhengHei"/>
                <a:ea typeface="Microsoft JhengHei"/>
              </a:rPr>
              <a:t>提問　3 分鐘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Microsoft JhengHei"/>
                <a:ea typeface="Microsoft JhengHei"/>
              </a:rPr>
              <a:t>投票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3 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74519"/>
            <a:ext cx="10360152" cy="3291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5F5F5"/>
                </a:solidFill>
                <a:latin typeface="Microsoft JhengHei"/>
                <a:ea typeface="Microsoft JhengHei"/>
              </a:rPr>
              <a:t>展示　5 分鐘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Microsoft JhengHei"/>
                <a:ea typeface="Microsoft JhengHei"/>
              </a:rPr>
              <a:t>提問　3 分鐘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Microsoft JhengHei"/>
                <a:ea typeface="Microsoft JhengHei"/>
              </a:rPr>
              <a:t>投票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4 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74519"/>
            <a:ext cx="10360152" cy="3291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5F5F5"/>
                </a:solidFill>
                <a:latin typeface="Microsoft JhengHei"/>
                <a:ea typeface="Microsoft JhengHei"/>
              </a:rPr>
              <a:t>展示　5 分鐘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Microsoft JhengHei"/>
                <a:ea typeface="Microsoft JhengHei"/>
              </a:rPr>
              <a:t>提問　3 分鐘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Microsoft JhengHei"/>
                <a:ea typeface="Microsoft JhengHei"/>
              </a:rPr>
              <a:t>投票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B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Microsoft JhengHei"/>
                <a:ea typeface="Microsoft JhengHei"/>
              </a:rPr>
              <a:t>修訂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B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修訂（20 分鐘）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4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2400" b="1">
                <a:solidFill>
                  <a:srgbClr val="F5F5F5"/>
                </a:solidFill>
                <a:latin typeface="Microsoft JhengHei"/>
              </a:rPr>
              <a:t>（1）請投「不願意」的人舉手，說出是哪一條條文令你不願意。</a:t>
            </a:r>
          </a:p>
          <a:p>
            <a:pPr algn="l">
              <a:spcBef>
                <a:spcPts val="2000"/>
              </a:spcBef>
            </a:pPr>
            <a:r>
              <a:rPr sz="2400" b="1">
                <a:solidFill>
                  <a:srgbClr val="F5F5F5"/>
                </a:solidFill>
                <a:latin typeface="Microsoft JhengHei"/>
              </a:rPr>
              <a:t>（2）每組最多聽三個理由，然後有 10 分鐘修訂本組憲法。</a:t>
            </a:r>
          </a:p>
          <a:p>
            <a:pPr algn="l">
              <a:spcBef>
                <a:spcPts val="2000"/>
              </a:spcBef>
            </a:pPr>
            <a:r>
              <a:rPr sz="2400" b="1">
                <a:solidFill>
                  <a:srgbClr val="F5F5F5"/>
                </a:solidFill>
                <a:latin typeface="Microsoft JhengHei"/>
              </a:rPr>
              <a:t>（3）改動之處，請在白板上用另一支筆標出。</a:t>
            </a:r>
          </a:p>
          <a:p>
            <a:pPr algn="l">
              <a:spcBef>
                <a:spcPts val="2000"/>
              </a:spcBef>
            </a:pPr>
            <a:r>
              <a:rPr sz="2400" b="1">
                <a:solidFill>
                  <a:srgbClr val="F5F5F5"/>
                </a:solidFill>
                <a:latin typeface="Microsoft JhengHei"/>
              </a:rPr>
              <a:t>（4）全場再投票一次：「現在，我願意在這個國家出生嗎？」</a:t>
            </a:r>
          </a:p>
          <a:p>
            <a:pPr algn="l">
              <a:spcBef>
                <a:spcPts val="2000"/>
              </a:spcBef>
            </a:pPr>
            <a:r>
              <a:rPr sz="2400" b="1">
                <a:solidFill>
                  <a:srgbClr val="F5F5F5"/>
                </a:solidFill>
                <a:latin typeface="Microsoft JhengHei"/>
              </a:rPr>
              <a:t>（5）舉手計票，主持人將票數寫在「修訂」格。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B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兩個選擇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5120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2600" b="1">
                <a:solidFill>
                  <a:srgbClr val="F5F5F5"/>
                </a:solidFill>
                <a:latin typeface="Microsoft JhengHei"/>
              </a:rPr>
              <a:t>面對反對，你們有兩個選擇。</a:t>
            </a:r>
          </a:p>
          <a:p>
            <a:pPr algn="l">
              <a:spcBef>
                <a:spcPts val="1800"/>
              </a:spcBef>
            </a:pPr>
            <a:r>
              <a:rPr sz="2600" b="1">
                <a:solidFill>
                  <a:srgbClr val="F5F5F5"/>
                </a:solidFill>
                <a:latin typeface="Microsoft JhengHei"/>
              </a:rPr>
              <a:t>改條文：你認為那個反對是對的，於是修改條文。</a:t>
            </a:r>
          </a:p>
          <a:p>
            <a:pPr algn="l">
              <a:spcBef>
                <a:spcPts val="1800"/>
              </a:spcBef>
            </a:pPr>
            <a:r>
              <a:rPr sz="2600" b="1">
                <a:solidFill>
                  <a:srgbClr val="F5F5F5"/>
                </a:solidFill>
                <a:latin typeface="Microsoft JhengHei"/>
              </a:rPr>
              <a:t>保留條文：你認為那個反對是錯的，於是說明它為什麼不成立。</a:t>
            </a:r>
          </a:p>
          <a:p>
            <a:pPr algn="l">
              <a:spcBef>
                <a:spcPts val="1800"/>
              </a:spcBef>
            </a:pPr>
            <a:r>
              <a:rPr sz="2600" b="1">
                <a:solidFill>
                  <a:srgbClr val="F5F5F5"/>
                </a:solidFill>
                <a:latin typeface="Microsoft JhengHei"/>
              </a:rPr>
              <a:t>兩者都算完成。要令條文和判斷一致，不是令人人滿意。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Microsoft JhengHei"/>
                <a:ea typeface="Microsoft JhengHei"/>
              </a:rPr>
              <a:t>總票數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結論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54480"/>
            <a:ext cx="10362895" cy="5120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2800" b="1">
                <a:solidFill>
                  <a:srgbClr val="F5F5F5"/>
                </a:solidFill>
                <a:latin typeface="Microsoft JhengHei"/>
              </a:rPr>
              <a:t>將四區票數相加，票最多的一組為勝。</a:t>
            </a:r>
          </a:p>
          <a:p>
            <a:pPr algn="l">
              <a:spcBef>
                <a:spcPts val="2400"/>
              </a:spcBef>
            </a:pPr>
            <a:r>
              <a:rPr sz="2800" b="1">
                <a:solidFill>
                  <a:srgbClr val="F5F5F5"/>
                </a:solidFill>
                <a:latin typeface="Microsoft JhengHei"/>
              </a:rPr>
              <a:t>比較「正式」和「修訂」兩格：哪一組升得最多？他們改了哪一條？</a:t>
            </a:r>
          </a:p>
          <a:p>
            <a:pPr algn="l">
              <a:spcBef>
                <a:spcPts val="2400"/>
              </a:spcBef>
            </a:pPr>
            <a:r>
              <a:rPr sz="2800" b="1">
                <a:solidFill>
                  <a:srgbClr val="F5F5F5"/>
                </a:solidFill>
                <a:latin typeface="Microsoft JhengHei"/>
              </a:rPr>
              <a:t>有沒有一組沒有改條文，票數卻升了？他們說了什麼？</a:t>
            </a:r>
          </a:p>
          <a:p>
            <a:pPr algn="l">
              <a:spcBef>
                <a:spcPts val="2400"/>
              </a:spcBef>
            </a:pPr>
            <a:r>
              <a:rPr sz="2800" b="1">
                <a:solidFill>
                  <a:srgbClr val="F5F5F5"/>
                </a:solidFill>
                <a:latin typeface="Microsoft JhengHei"/>
              </a:rPr>
              <a:t>你剛才改變主意了嗎？是條文變了，還是你的看法變了？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Microsoft JhengHei"/>
                <a:ea typeface="Microsoft JhengHei"/>
              </a:rPr>
              <a:t>小結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482</Words>
  <Application>Microsoft Office PowerPoint</Application>
  <PresentationFormat>Widescreen</PresentationFormat>
  <Paragraphs>116</Paragraphs>
  <Slides>37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Microsoft JhengHei</vt:lpstr>
      <vt:lpstr>Arial</vt:lpstr>
      <vt:lpstr>Calibri</vt:lpstr>
      <vt:lpstr>Office Theme</vt:lpstr>
      <vt:lpstr>哲學系迎新營</vt:lpstr>
      <vt:lpstr>遊戲</vt:lpstr>
      <vt:lpstr>背景</vt:lpstr>
      <vt:lpstr>背景</vt:lpstr>
      <vt:lpstr>背景設定</vt:lpstr>
      <vt:lpstr>場地佈置</vt:lpstr>
      <vt:lpstr>號碼</vt:lpstr>
      <vt:lpstr>號碼</vt:lpstr>
      <vt:lpstr>號碼</vt:lpstr>
      <vt:lpstr>條文示範</vt:lpstr>
      <vt:lpstr>影片示範</vt:lpstr>
      <vt:lpstr>PowerPoint Presentation</vt:lpstr>
      <vt:lpstr>熱身</vt:lpstr>
      <vt:lpstr>熱身（15 分鐘）</vt:lpstr>
      <vt:lpstr>熱身　題目</vt:lpstr>
      <vt:lpstr>正式</vt:lpstr>
      <vt:lpstr>正式起草（45 分鐘）</vt:lpstr>
      <vt:lpstr>第 1 部分　財產</vt:lpstr>
      <vt:lpstr>第 2 部分　勞動</vt:lpstr>
      <vt:lpstr>第 3 部分　醫療</vt:lpstr>
      <vt:lpstr>第 4 部分　教育</vt:lpstr>
      <vt:lpstr>第 5 部分　刑罰</vt:lpstr>
      <vt:lpstr>第 6 部分　稅收</vt:lpstr>
      <vt:lpstr>身份</vt:lpstr>
      <vt:lpstr>身份（10 分鐘）</vt:lpstr>
      <vt:lpstr>展示</vt:lpstr>
      <vt:lpstr>每輪流程（每組約 10 分鐘）</vt:lpstr>
      <vt:lpstr>第 1 組</vt:lpstr>
      <vt:lpstr>第 2 組</vt:lpstr>
      <vt:lpstr>第 3 組</vt:lpstr>
      <vt:lpstr>第 4 組</vt:lpstr>
      <vt:lpstr>修訂</vt:lpstr>
      <vt:lpstr>修訂（20 分鐘）</vt:lpstr>
      <vt:lpstr>兩個選擇</vt:lpstr>
      <vt:lpstr>總票數</vt:lpstr>
      <vt:lpstr>結論</vt:lpstr>
      <vt:lpstr>小結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CHUK, Tai Wai</cp:lastModifiedBy>
  <cp:revision>15</cp:revision>
  <dcterms:created xsi:type="dcterms:W3CDTF">2013-01-27T09:14:16Z</dcterms:created>
  <dcterms:modified xsi:type="dcterms:W3CDTF">2026-09-04T13:53:00Z</dcterms:modified>
  <cp:category/>
</cp:coreProperties>
</file>