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90" r:id="rId40"/>
    <p:sldId id="291" r:id="rId41"/>
    <p:sldId id="292" r:id="rId42"/>
    <p:sldId id="287" r:id="rId33"/>
    <p:sldId id="288" r:id="rId34"/>
    <p:sldId id="289" r:id="rId35"/>
  </p:sldIdLst>
  <p:sldSz cx="12192000" cy="6858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5.xml"/><Relationship Id="rId34" Type="http://schemas.openxmlformats.org/officeDocument/2006/relationships/slide" Target="slides/slide36.xml"/><Relationship Id="rId35" Type="http://schemas.openxmlformats.org/officeDocument/2006/relationships/slide" Target="slides/slide37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microsoft.com/office/2007/relationships/media" Target="../media/media1.mp4"/><Relationship Id="rId2" Type="http://schemas.openxmlformats.org/officeDocument/2006/relationships/video" Target="../media/media1.mp4"/><Relationship Id="rId3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331720"/>
            <a:ext cx="103601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9A9AA0"/>
                </a:solidFill>
                <a:latin typeface="Arial"/>
                <a:ea typeface="Microsoft JhengHei"/>
              </a:rPr>
              <a:t>CUHK Philosophy Orientation Camp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29000"/>
            <a:ext cx="103601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000" b="1">
                <a:solidFill>
                  <a:srgbClr val="F5F5F5"/>
                </a:solidFill>
                <a:latin typeface="Arial"/>
                <a:ea typeface="Microsoft JhengHei"/>
              </a:rPr>
              <a:t>Game Session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194560"/>
            <a:ext cx="103601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9A9AA0"/>
                </a:solidFill>
                <a:latin typeface="Arial"/>
                <a:ea typeface="Microsoft JhengHei"/>
              </a:rPr>
              <a:t>GAME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108960"/>
            <a:ext cx="10360152" cy="1645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F5F5F5"/>
                </a:solidFill>
                <a:latin typeface="Arial"/>
                <a:ea typeface="Microsoft JhengHei"/>
              </a:rPr>
              <a:t>REPUBLIC BEHIND THE VEIL OF IGNORANCE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SCENARIO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SCENARIO</a:t>
            </a:r>
          </a:p>
        </p:txBody>
      </p:sp>
      <p:pic>
        <p:nvPicPr>
          <p:cNvPr id="3" name="Picture 2" descr="ve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FFD60A"/>
                </a:solidFill>
                <a:latin typeface="Arial"/>
                <a:ea typeface="Microsoft JhengHei"/>
              </a:rPr>
              <a:t>You will legislate for a new country.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SCENARIO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>
                <a:solidFill>
                  <a:srgbClr val="F5F5F5"/>
                </a:solidFill>
                <a:latin typeface="Arial"/>
                <a:ea typeface="Microsoft JhengHei"/>
              </a:rPr>
              <a:t>A new country is about to be founded. It does not yet have any laws.</a:t>
            </a:r>
          </a:p>
          <a:p>
            <a:pPr algn="l">
              <a:spcBef>
                <a:spcPts val="2800"/>
              </a:spcBef>
            </a:pPr>
            <a:r>
              <a:rPr sz="2300" b="1">
                <a:solidFill>
                  <a:srgbClr val="F5F5F5"/>
                </a:solidFill>
                <a:latin typeface="Arial"/>
                <a:ea typeface="Microsoft JhengHei"/>
              </a:rPr>
              <a:t>Each of the four groups is a legislature. Every group must draft a constitution.</a:t>
            </a:r>
          </a:p>
          <a:p>
            <a:pPr algn="l">
              <a:spcBef>
                <a:spcPts val="2800"/>
              </a:spcBef>
            </a:pPr>
            <a:r>
              <a:rPr sz="2200" b="1">
                <a:solidFill>
                  <a:srgbClr val="F5F5F5"/>
                </a:solidFill>
                <a:latin typeface="Arial"/>
                <a:ea typeface="Microsoft JhengHei"/>
              </a:rPr>
              <a:t>The constitution has six sections: property, labour, healthcare, education, punishment, and taxation.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ROOM SETUP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13232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>Form four large circles of 7–8 people. Each circle corresponds to one section of the whiteboard.</a:t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Arial"/>
                <a:ea typeface="Microsoft JhengHei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Arial"/>
                <a:ea typeface="Microsoft JhengHei"/>
              </a:rPr>
              <a:t>CLAUSES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2169414" y="201168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169414" y="201168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  <a:ea typeface="Microsoft JhengHei"/>
              </a:rPr>
              <a:t>WARM-UP</a:t>
            </a:r>
          </a:p>
        </p:txBody>
      </p:sp>
      <p:sp>
        <p:nvSpPr>
          <p:cNvPr id="9" name="Rectangle 8"/>
          <p:cNvSpPr/>
          <p:nvPr/>
        </p:nvSpPr>
        <p:spPr>
          <a:xfrm>
            <a:off x="2169414" y="298704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69414" y="298704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  <a:ea typeface="Microsoft JhengHei"/>
              </a:rPr>
              <a:t>MAIN ROUND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529584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529584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Arial"/>
                <a:ea typeface="Microsoft JhengHei"/>
              </a:rPr>
              <a:t>B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75304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Arial"/>
                <a:ea typeface="Microsoft JhengHei"/>
              </a:rPr>
              <a:t>CLAUSES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13198" y="201168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013198" y="201168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  <a:ea typeface="Microsoft JhengHei"/>
              </a:rPr>
              <a:t>WARM-UP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13198" y="298704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013198" y="298704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  <a:ea typeface="Microsoft JhengHei"/>
              </a:rPr>
              <a:t>MAIN ROUND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373368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73368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Arial"/>
                <a:ea typeface="Microsoft JhengHei"/>
              </a:rPr>
              <a:t>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19088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Arial"/>
                <a:ea typeface="Microsoft JhengHei"/>
              </a:rPr>
              <a:t>CLAUSES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56982" y="201168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856982" y="201168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  <a:ea typeface="Microsoft JhengHei"/>
              </a:rPr>
              <a:t>WARM-UP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856982" y="298704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856982" y="298704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  <a:ea typeface="Microsoft JhengHei"/>
              </a:rPr>
              <a:t>MAIN ROUND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217152" y="1828800"/>
            <a:ext cx="2697480" cy="3291840"/>
          </a:xfrm>
          <a:prstGeom prst="rect">
            <a:avLst/>
          </a:prstGeom>
          <a:noFill/>
          <a:ln w="19050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217152" y="1261872"/>
            <a:ext cx="2697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FFD60A"/>
                </a:solidFill>
                <a:latin typeface="Arial"/>
                <a:ea typeface="Microsoft JhengHei"/>
              </a:rPr>
              <a:t>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62872" y="3200400"/>
            <a:ext cx="140268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Arial"/>
                <a:ea typeface="Microsoft JhengHei"/>
              </a:rPr>
              <a:t>CLAUSES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700766" y="201168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0700766" y="201168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  <a:ea typeface="Microsoft JhengHei"/>
              </a:rPr>
              <a:t>WARM-UP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700766" y="298704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0700766" y="2987040"/>
            <a:ext cx="1078992" cy="975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  <a:ea typeface="Microsoft JhengHei"/>
              </a:rPr>
              <a:t>MAIN ROUND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5423059"/>
            <a:ext cx="11274552" cy="49244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dirty="0" err="1">
                <a:solidFill>
                  <a:srgbClr val="FFD60A"/>
                </a:solidFill>
                <a:latin typeface="Arial"/>
                <a:ea typeface="Microsoft JhengHei"/>
              </a:rPr>
              <a:t>Left: write your clauses large enough for the back row to read.   Three boxes on the right: record votes.</a:t>
            </a:r>
            <a:r>
              <a:rPr sz="2200" b="1" dirty="0">
                <a:solidFill>
                  <a:srgbClr val="FFD60A"/>
                </a:solidFill>
                <a:latin typeface="Arial"/>
                <a:ea typeface="Microsoft JhengHei"/>
              </a:rPr>
              <a:t/>
            </a:r>
            <a:r>
              <a:rPr lang="zh-TW" altLang="en-US" sz="2200" b="1" dirty="0">
                <a:solidFill>
                  <a:srgbClr val="FFD60A"/>
                </a:solidFill>
                <a:latin typeface="Arial"/>
                <a:ea typeface="Microsoft JhengHei"/>
              </a:rPr>
              <a:t/>
            </a:r>
            <a:r>
              <a:rPr sz="2200" b="1" dirty="0" err="1">
                <a:solidFill>
                  <a:srgbClr val="FFD60A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FD60A"/>
                </a:solidFill>
                <a:latin typeface="Arial"/>
                <a:ea typeface="Microsoft JhengHei"/>
              </a:rPr>
              <a:t/>
            </a:r>
            <a:r>
              <a:rPr lang="zh-TW" altLang="en-US" sz="2200" b="1" dirty="0">
                <a:solidFill>
                  <a:srgbClr val="FFD60A"/>
                </a:solidFill>
                <a:latin typeface="Arial"/>
                <a:ea typeface="Microsoft JhengHei"/>
              </a:rPr>
              <a:t/>
            </a:r>
            <a:r>
              <a:rPr sz="2200" b="1" dirty="0" err="1">
                <a:solidFill>
                  <a:srgbClr val="FFD60A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FD60A"/>
                </a:solidFill>
                <a:latin typeface="Arial"/>
                <a:ea typeface="Microsoft JhengHei"/>
              </a:rPr>
              <a:t/>
            </a:r>
            <a:r>
              <a:rPr sz="2200" b="1" dirty="0" err="1">
                <a:solidFill>
                  <a:srgbClr val="FFD60A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FD60A"/>
                </a:solidFill>
                <a:latin typeface="Arial"/>
                <a:ea typeface="Microsoft JhengHei"/>
              </a:rPr>
              <a:t/>
            </a:r>
          </a:p>
        </p:txBody>
      </p:sp>
      <p:sp>
        <p:nvSpPr>
          <p:cNvPr id="33" name="Rectangle 32"/>
          <p:cNvSpPr/>
          <p:nvPr/>
        </p:nvSpPr>
        <p:spPr>
          <a:xfrm>
            <a:off x="2169414" y="396240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169414" y="3962400"/>
            <a:ext cx="1078992" cy="97536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</a:rPr>
              <a:t>REVISION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13198" y="396240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13198" y="3962400"/>
            <a:ext cx="1078992" cy="97536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</a:rPr>
              <a:t>REVISION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856982" y="396240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856982" y="3962400"/>
            <a:ext cx="1078992" cy="97536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</a:rPr>
              <a:t>REVISION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0700766" y="3962400"/>
            <a:ext cx="1078992" cy="975360"/>
          </a:xfrm>
          <a:prstGeom prst="rect">
            <a:avLst/>
          </a:prstGeom>
          <a:noFill/>
          <a:ln w="9525">
            <a:solidFill>
              <a:srgbClr val="9A9A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700766" y="3962400"/>
            <a:ext cx="1078992" cy="97536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>
                <a:solidFill>
                  <a:srgbClr val="9A9AA0"/>
                </a:solidFill>
                <a:latin typeface="Arial"/>
              </a:rPr>
              <a:t>REVISION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0" b="1">
                <a:solidFill>
                  <a:srgbClr val="F5F5F5"/>
                </a:solidFill>
                <a:latin typeface="Arial"/>
                <a:ea typeface="Microsoft JhengHei"/>
              </a:rPr>
              <a:t>NUMBERING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NUMBERING</a:t>
            </a:r>
          </a:p>
        </p:txBody>
      </p:sp>
      <p:pic>
        <p:nvPicPr>
          <p:cNvPr id="3" name="Picture 2" descr="cou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D60A"/>
                </a:solidFill>
                <a:latin typeface="Arial"/>
                <a:ea typeface="Microsoft JhengHei"/>
              </a:rPr>
              <a:t>Each group chooses one person. Starting with that person, count clockwise.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NUMBERING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dirty="0" err="1">
                <a:solidFill>
                  <a:srgbClr val="F5F5F5"/>
                </a:solidFill>
                <a:latin typeface="Arial"/>
                <a:ea typeface="Microsoft JhengHei"/>
              </a:rPr>
              <a:t>Each group first chooses one person. You will soon learn why.</a:t>
            </a:r>
            <a:r>
              <a:rPr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200"/>
              </a:spcBef>
            </a:pPr>
            <a:r>
              <a:rPr lang="zh-TW" altLang="en-US" sz="2300" b="1" dirty="0">
                <a:solidFill>
                  <a:srgbClr val="F5F5F5"/>
                </a:solidFill>
                <a:latin typeface="Arial"/>
                <a:ea typeface="Microsoft JhengHei"/>
              </a:rPr>
              <a:t>Starting with that person, count clockwise: one, two, three …</a:t>
            </a:r>
            <a:r>
              <a:rPr lang="en-US" altLang="zh-TW"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200"/>
              </a:spcBef>
            </a:pPr>
            <a:r>
              <a:rPr sz="2800" b="1" dirty="0" err="1">
                <a:solidFill>
                  <a:srgbClr val="F5F5F5"/>
                </a:solidFill>
                <a:latin typeface="Arial"/>
                <a:ea typeface="Microsoft JhengHei"/>
              </a:rPr>
              <a:t>Remember your number.</a:t>
            </a:r>
            <a:r>
              <a:rPr sz="28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200"/>
              </a:spcBef>
            </a:pPr>
            <a:r>
              <a:rPr sz="2300" b="1" dirty="0" err="1">
                <a:solidFill>
                  <a:srgbClr val="F5F5F5"/>
                </a:solidFill>
                <a:latin typeface="Arial"/>
                <a:ea typeface="Microsoft JhengHei"/>
              </a:rPr>
              <a:t>Its meaning will be revealed only after drafting is complete.</a:t>
            </a:r>
            <a:r>
              <a:rPr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MODEL CLAUSE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34440"/>
            <a:ext cx="51206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9A9AA0"/>
                </a:solidFill>
                <a:latin typeface="Arial"/>
                <a:ea typeface="Microsoft JhengHei"/>
              </a:rPr>
              <a:t>SLOGAN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103120"/>
            <a:ext cx="512064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9A9AA0"/>
                </a:solidFill>
                <a:latin typeface="Arial"/>
                <a:ea typeface="Microsoft JhengHei"/>
              </a:rPr>
              <a:t>Leave should be reasonable.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3640" y="1234440"/>
            <a:ext cx="51206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FFD60A"/>
                </a:solidFill>
                <a:latin typeface="Arial"/>
                <a:ea typeface="Microsoft JhengHei"/>
              </a:rPr>
              <a:t>CLAUSES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3640" y="2011680"/>
            <a:ext cx="5120640" cy="1737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F5F5F5"/>
                </a:solidFill>
                <a:latin typeface="Arial"/>
                <a:ea typeface="Microsoft JhengHei"/>
              </a:rPr>
              <a:t>Each person receives at least 14 days of paid leave per year.
The employer schedules it; denied leave must be granted later.</a:t>
            </a:r>
          </a:p>
          <a:p>
            <a:pPr algn="ctr">
              <a:spcBef>
                <a:spcPts val="800"/>
              </a:spcBef>
            </a:pPr>
            <a:r>
              <a:rPr sz="3200" b="1">
                <a:solidFill>
                  <a:srgbClr val="F5F5F5"/>
                </a:solidFill>
                <a:latin typeface="Microsoft JhengHei"/>
                <a:ea typeface="Microsoft JhengHei"/>
              </a:rPr>
              <a:t/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463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D60A"/>
                </a:solidFill>
                <a:latin typeface="Arial"/>
                <a:ea typeface="Microsoft JhengHei"/>
              </a:rPr>
              <a:t>Write like the example on the right: who, how much, and who decides.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17191"/>
            <a:ext cx="11274552" cy="240065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zh-TW" altLang="en-US" sz="9600" b="1" dirty="0">
                <a:solidFill>
                  <a:srgbClr val="F5F5F5"/>
                </a:solidFill>
                <a:latin typeface="Arial"/>
                <a:ea typeface="Microsoft JhengHei"/>
              </a:rPr>
              <a:t>VIDEO DEMO</a:t>
            </a:r>
            <a:r>
              <a:rPr sz="96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endParaRPr sz="15000" b="1" dirty="0">
              <a:solidFill>
                <a:srgbClr val="F5F5F5"/>
              </a:solidFill>
              <a:latin typeface="Microsoft JhengHei"/>
              <a:ea typeface="Microsoft JhengHe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5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1870" y="445312"/>
            <a:ext cx="10607040" cy="5966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WARM-UP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WARM-UP (15 MINUTES)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389850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1" dirty="0">
                <a:solidFill>
                  <a:srgbClr val="F5F5F5"/>
                </a:solidFill>
                <a:latin typeface="Arial"/>
                <a:ea typeface="Microsoft JhengHei"/>
              </a:rPr>
              <a:t>1. Show the question. Everyone reads it.</a:t>
            </a:r>
          </a:p>
          <a:p>
            <a:pPr algn="l">
              <a:spcBef>
                <a:spcPts val="2000"/>
              </a:spcBef>
            </a:pP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>2. Each group discusses for 8 minutes and writes one clause in its whiteboard section.</a:t>
            </a:r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000"/>
              </a:spcBef>
            </a:pPr>
            <a:r>
              <a:rPr sz="2300" b="1" dirty="0">
                <a:solidFill>
                  <a:srgbClr val="F5F5F5"/>
                </a:solidFill>
                <a:latin typeface="Arial"/>
                <a:ea typeface="Microsoft JhengHei"/>
              </a:rPr>
              <a:t>3. One person from each group has 3 minutes to explain the group’s clause.</a:t>
            </a:r>
            <a:r>
              <a:rPr lang="zh-TW" altLang="en-US"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3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3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000"/>
              </a:spcBef>
            </a:pP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>4. Everyone votes on each group in turn: “Can you accept this clause?” Raise your hand if yes.</a:t>
            </a:r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000"/>
              </a:spcBef>
            </a:pPr>
            <a:r>
              <a:rPr sz="2300" b="1" dirty="0">
                <a:solidFill>
                  <a:srgbClr val="F5F5F5"/>
                </a:solidFill>
                <a:latin typeface="Arial"/>
                <a:ea typeface="Microsoft JhengHei"/>
              </a:rPr>
              <a:t>5. Count raised hands; the facilitator records each total in the WARM-UP box.</a:t>
            </a:r>
          </a:p>
          <a:p>
            <a:pPr algn="l">
              <a:spcBef>
                <a:spcPts val="2000"/>
              </a:spcBef>
            </a:pPr>
            <a:r>
              <a:rPr sz="3200" b="1" dirty="0" err="1">
                <a:solidFill>
                  <a:srgbClr val="F5F5F5"/>
                </a:solidFill>
                <a:latin typeface="Arial"/>
                <a:ea typeface="Microsoft JhengHei"/>
              </a:rPr>
              <a:t>Write large enough for the back row to read.</a:t>
            </a:r>
            <a:r>
              <a:rPr sz="3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3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32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3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WARM-UP QUESTION</a:t>
            </a:r>
          </a:p>
        </p:txBody>
      </p:sp>
      <p:pic>
        <p:nvPicPr>
          <p:cNvPr id="3" name="Picture 2" descr="dra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397" y="868680"/>
            <a:ext cx="7962899" cy="4343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532120"/>
            <a:ext cx="1127455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FFD60A"/>
                </a:solidFill>
                <a:latin typeface="Arial"/>
                <a:ea typeface="Microsoft JhengHei"/>
              </a:rPr>
              <a:t>“How many days of leave should everyone receive each year? Who decides? Are there exceptions?”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MAIN ROUND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MAIN DRAFTING (45 MINUTES)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000" b="1">
                <a:solidFill>
                  <a:srgbClr val="F5F5F5"/>
                </a:solidFill>
                <a:latin typeface="Arial"/>
              </a:rPr>
              <a:t>Each group drafts a constitution with six sections: property, labour, healthcare, education, punishment, and taxation.</a:t>
            </a:r>
          </a:p>
          <a:p>
            <a:pPr algn="l">
              <a:spcBef>
                <a:spcPts val="1800"/>
              </a:spcBef>
            </a:pPr>
            <a:r>
              <a:rPr sz="2000" b="1">
                <a:solidFill>
                  <a:srgbClr val="F5F5F5"/>
                </a:solidFill>
                <a:latin typeface="Arial"/>
              </a:rPr>
              <a:t>Each section has one question and one clause. The questions appear on the next six slides and on the front of the worksheet.</a:t>
            </a:r>
          </a:p>
          <a:p>
            <a:pPr algn="l">
              <a:spcBef>
                <a:spcPts val="1800"/>
              </a:spcBef>
            </a:pPr>
            <a:r>
              <a:rPr sz="2300" b="1">
                <a:solidFill>
                  <a:srgbClr val="F5F5F5"/>
                </a:solidFill>
                <a:latin typeface="Arial"/>
              </a:rPr>
              <a:t>The six clauses must be mutually consistent: together, they form one constitution.</a:t>
            </a:r>
          </a:p>
          <a:p>
            <a:pPr algn="l">
              <a:spcBef>
                <a:spcPts val="1800"/>
              </a:spcBef>
            </a:pPr>
            <a:r>
              <a:rPr sz="2000" b="1">
                <a:solidFill>
                  <a:srgbClr val="F5F5F5"/>
                </a:solidFill>
                <a:latin typeface="Arial"/>
              </a:rPr>
              <a:t>Draft on the worksheet first. Once finalised, copy the clauses to your whiteboard section in writing large enough for the back row to read.</a:t>
            </a:r>
          </a:p>
          <a:p>
            <a:pPr algn="l">
              <a:spcBef>
                <a:spcPts val="1800"/>
              </a:spcBef>
            </a:pPr>
            <a:r>
              <a:rPr sz="2200" b="1">
                <a:solidFill>
                  <a:srgbClr val="F5F5F5"/>
                </a:solidFill>
                <a:latin typeface="Arial"/>
              </a:rPr>
              <a:t>Stop writing when time is called. After presentations and voting, you will have one chance to revise.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SECTION 1 · PROPERTY</a:t>
            </a:r>
          </a:p>
        </p:txBody>
      </p:sp>
      <p:pic>
        <p:nvPicPr>
          <p:cNvPr id="3" name="Picture 2" descr="pro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5F5F5"/>
                </a:solidFill>
                <a:latin typeface="Arial"/>
                <a:ea typeface="Microsoft JhengHei"/>
              </a:rPr>
              <a:t>How far should the government go in limiting inequality of wealth?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9A9AA0"/>
                </a:solidFill>
                <a:latin typeface="Arial"/>
                <a:ea typeface="Microsoft JhengHei"/>
              </a:rPr>
              <a:t>Example: each person may own at most $1 million; any excess goes to the state.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SECTION 2 · LABOUR</a:t>
            </a:r>
          </a:p>
        </p:txBody>
      </p:sp>
      <p:pic>
        <p:nvPicPr>
          <p:cNvPr id="3" name="Picture 2" descr="labo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5F5F5"/>
                </a:solidFill>
                <a:latin typeface="Arial"/>
                <a:ea typeface="Microsoft JhengHei"/>
              </a:rPr>
              <a:t>When efficiency conflicts with protection, which takes priority?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9A9AA0"/>
                </a:solidFill>
                <a:latin typeface="Arial"/>
                <a:ea typeface="Microsoft JhengHei"/>
              </a:rPr>
              <a:t>Example: the minimum wage is $60 per hour, monitored by the Labour Department.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SECTION 3 · HEALTHCARE</a:t>
            </a:r>
          </a:p>
        </p:txBody>
      </p:sp>
      <p:pic>
        <p:nvPicPr>
          <p:cNvPr id="3" name="Picture 2" descr="m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>
                <a:solidFill>
                  <a:srgbClr val="F5F5F5"/>
                </a:solidFill>
                <a:latin typeface="Arial"/>
                <a:ea typeface="Microsoft JhengHei"/>
              </a:rPr>
              <a:t>Is healthcare a right or a commodity?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9A9AA0"/>
                </a:solidFill>
                <a:latin typeface="Arial"/>
                <a:ea typeface="Microsoft JhengHei"/>
              </a:rPr>
              <a:t>Example: public hospitals are free, funded through taxation.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SECTION 4 · EDUCATION</a:t>
            </a:r>
          </a:p>
        </p:txBody>
      </p:sp>
      <p:pic>
        <p:nvPicPr>
          <p:cNvPr id="3" name="Picture 2" descr="ed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5F5F5"/>
                </a:solidFill>
                <a:latin typeface="Arial"/>
                <a:ea typeface="Microsoft JhengHei"/>
              </a:rPr>
              <a:t>Is education for selecting talent, or for making people equal?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9A9AA0"/>
                </a:solidFill>
                <a:latin typeface="Arial"/>
                <a:ea typeface="Microsoft JhengHei"/>
              </a:rPr>
              <a:t>Example: primary and secondary education are free; university is self-funded.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SECTION 5 · PUNISHMENT</a:t>
            </a:r>
          </a:p>
        </p:txBody>
      </p:sp>
      <p:pic>
        <p:nvPicPr>
          <p:cNvPr id="3" name="Picture 2" descr="la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5F5F5"/>
                </a:solidFill>
                <a:latin typeface="Arial"/>
                <a:ea typeface="Microsoft JhengHei"/>
              </a:rPr>
              <a:t>Is prison for punishment or rehabilitation?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9A9AA0"/>
                </a:solidFill>
                <a:latin typeface="Arial"/>
                <a:ea typeface="Microsoft JhengHei"/>
              </a:rPr>
              <a:t>Example: a person who steals food because of hunger receives community service instead of prison.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SECTION 6 · TAXATION</a:t>
            </a:r>
          </a:p>
        </p:txBody>
      </p:sp>
      <p:pic>
        <p:nvPicPr>
          <p:cNvPr id="3" name="Picture 2" descr="ta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237" y="868680"/>
            <a:ext cx="5951220" cy="32461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4297680"/>
            <a:ext cx="10725912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5F5F5"/>
                </a:solidFill>
                <a:latin typeface="Arial"/>
                <a:ea typeface="Microsoft JhengHei"/>
              </a:rPr>
              <a:t>Is taxing the wealthy more heavily fair, or does it punish success?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349240"/>
            <a:ext cx="1072591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9A9AA0"/>
                </a:solidFill>
                <a:latin typeface="Arial"/>
                <a:ea typeface="Microsoft JhengHei"/>
              </a:rPr>
              <a:t>Example: tax rates rise with income, with brackets set by the tax authority.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IDENTITY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IDENTITY (10 MINUTES)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17320"/>
            <a:ext cx="10362895" cy="246221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300" b="1">
                <a:solidFill>
                  <a:srgbClr val="F5F5F5"/>
                </a:solidFill>
                <a:latin typeface="Arial"/>
              </a:rPr>
              <a:t>Do this step only after all clauses have been placed on the whiteboard.</a:t>
            </a:r>
          </a:p>
          <a:p>
            <a:pPr algn="l">
              <a:spcBef>
                <a:spcPts val="2000"/>
              </a:spcBef>
            </a:pPr>
            <a:r>
              <a:rPr sz="2200" b="1">
                <a:solidFill>
                  <a:srgbClr val="F5F5F5"/>
                </a:solidFill>
                <a:latin typeface="Arial"/>
              </a:rPr>
              <a:t>The facilitator distributes identity cards by number. Your number determines your identity.</a:t>
            </a:r>
          </a:p>
          <a:p>
            <a:pPr algn="l">
              <a:spcBef>
                <a:spcPts val="2000"/>
              </a:spcBef>
            </a:pPr>
            <a:r>
              <a:rPr sz="2200" b="1">
                <a:solidFill>
                  <a:srgbClr val="F5F5F5"/>
                </a:solidFill>
                <a:latin typeface="Arial"/>
              </a:rPr>
              <a:t>Take the perspective of the person on your card and reconsider the four constitutions.</a:t>
            </a:r>
          </a:p>
          <a:p>
            <a:pPr algn="l">
              <a:spcBef>
                <a:spcPts val="2000"/>
              </a:spcBef>
            </a:pPr>
            <a:r>
              <a:rPr sz="2200" b="1">
                <a:solidFill>
                  <a:srgbClr val="F5F5F5"/>
                </a:solidFill>
                <a:latin typeface="Arial"/>
              </a:rPr>
              <a:t>Do not change any clause yet. After all presentations and voting, you will have one chance to revise.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200" b="1">
                <a:solidFill>
                  <a:srgbClr val="F5F5F5"/>
                </a:solidFill>
                <a:latin typeface="Arial"/>
                <a:ea typeface="Microsoft JhengHei"/>
              </a:rPr>
              <a:t>PRESENTATIONS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ROUND PROCEDURE (ABOUT 10 MINUTES PER GROUP)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306750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>1. One person presents the group’s constitution and has 5 minutes to explain how it would work in practice.</a:t>
            </a:r>
            <a:r>
              <a:rPr lang="en-HK"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lang="zh-TW" altLang="en-US"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200"/>
              </a:spcBef>
            </a:pP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>2. The other three groups ask questions for 3 minutes; the presenting group responds.</a:t>
            </a:r>
            <a:r>
              <a:rPr sz="22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22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200"/>
              </a:spcBef>
            </a:pPr>
            <a:r>
              <a:rPr sz="2300" b="1" dirty="0">
                <a:solidFill>
                  <a:srgbClr val="F5F5F5"/>
                </a:solidFill>
                <a:latin typeface="Arial"/>
                <a:ea typeface="Microsoft JhengHei"/>
              </a:rPr>
              <a:t>3. Everyone votes. From the identity on your card, ask yourself:</a:t>
            </a:r>
          </a:p>
          <a:p>
            <a:pPr algn="l">
              <a:spcBef>
                <a:spcPts val="2200"/>
              </a:spcBef>
            </a:pPr>
            <a:r>
              <a:rPr sz="1800" b="1" dirty="0">
                <a:solidFill>
                  <a:srgbClr val="F5F5F5"/>
                </a:solidFill>
                <a:latin typeface="Arial"/>
                <a:ea typeface="Microsoft JhengHei"/>
              </a:rPr>
              <a:t>“Would I be willing to be born in this country?” Raise your hand if yes.</a:t>
            </a:r>
            <a:r>
              <a:rPr sz="18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18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1800" b="1" dirty="0" err="1">
                <a:solidFill>
                  <a:srgbClr val="F5F5F5"/>
                </a:solidFill>
                <a:latin typeface="Arial"/>
                <a:ea typeface="Microsoft JhengHei"/>
              </a:rPr>
              <a:t/>
            </a:r>
            <a:r>
              <a:rPr sz="1800" b="1" dirty="0">
                <a:solidFill>
                  <a:srgbClr val="F5F5F5"/>
                </a:solidFill>
                <a:latin typeface="Arial"/>
                <a:ea typeface="Microsoft JhengHei"/>
              </a:rPr>
              <a:t/>
            </a:r>
          </a:p>
          <a:p>
            <a:pPr algn="l">
              <a:spcBef>
                <a:spcPts val="2200"/>
              </a:spcBef>
            </a:pPr>
            <a:r>
              <a:rPr sz="2300" b="1" dirty="0">
                <a:solidFill>
                  <a:srgbClr val="F5F5F5"/>
                </a:solidFill>
                <a:latin typeface="Arial"/>
                <a:ea typeface="Microsoft JhengHei"/>
              </a:rPr>
              <a:t>4. Count raised hands; the facilitator records the total in the MAIN ROUND box.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GROUP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60152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PRESENTATION · 5 MINUTES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QUESTIONS · 3 MINUTES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VOTE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GROUP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60152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PRESENTATION · 5 MINUTES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QUESTIONS · 3 MINUTES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VOTE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GROUP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60152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PRESENTATION · 5 MINUTES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QUESTIONS · 3 MINUTES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VOTE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GROUP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74519"/>
            <a:ext cx="10360152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PRESENTATION · 5 MINUTES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QUESTIONS · 3 MINUTES</a:t>
            </a:r>
          </a:p>
          <a:p>
            <a:pPr algn="ctr">
              <a:spcBef>
                <a:spcPts val="2600"/>
              </a:spcBef>
            </a:pPr>
            <a:r>
              <a:rPr sz="5400" b="1">
                <a:solidFill>
                  <a:srgbClr val="F5F5F5"/>
                </a:solidFill>
                <a:latin typeface="Arial"/>
                <a:ea typeface="Microsoft JhengHei"/>
              </a:rPr>
              <a:t>VOTE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B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REVISION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B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REVISION (20 MINUTES)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47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200" b="1">
                <a:solidFill>
                  <a:srgbClr val="F5F5F5"/>
                </a:solidFill>
                <a:latin typeface="Arial"/>
              </a:rPr>
              <a:t>1. Those who voted “no” raise a hand and identify the clause that made the country unacceptable.</a:t>
            </a:r>
          </a:p>
          <a:p>
            <a:pPr algn="l">
              <a:spcBef>
                <a:spcPts val="2000"/>
              </a:spcBef>
            </a:pPr>
            <a:r>
              <a:rPr sz="2200" b="1">
                <a:solidFill>
                  <a:srgbClr val="F5F5F5"/>
                </a:solidFill>
                <a:latin typeface="Arial"/>
              </a:rPr>
              <a:t>2. Each group hears up to three reasons, then has 10 minutes to revise its constitution.</a:t>
            </a:r>
          </a:p>
          <a:p>
            <a:pPr algn="l">
              <a:spcBef>
                <a:spcPts val="2000"/>
              </a:spcBef>
            </a:pPr>
            <a:r>
              <a:rPr sz="2300" b="1">
                <a:solidFill>
                  <a:srgbClr val="F5F5F5"/>
                </a:solidFill>
                <a:latin typeface="Arial"/>
              </a:rPr>
              <a:t>3. Mark every change on the whiteboard with a different pen.</a:t>
            </a:r>
          </a:p>
          <a:p>
            <a:pPr algn="l">
              <a:spcBef>
                <a:spcPts val="2000"/>
              </a:spcBef>
            </a:pPr>
            <a:r>
              <a:rPr sz="2300" b="1">
                <a:solidFill>
                  <a:srgbClr val="F5F5F5"/>
                </a:solidFill>
                <a:latin typeface="Arial"/>
              </a:rPr>
              <a:t>4. Everyone votes again: “Would I now be willing to be born in this country?”</a:t>
            </a:r>
          </a:p>
          <a:p>
            <a:pPr algn="l">
              <a:spcBef>
                <a:spcPts val="2000"/>
              </a:spcBef>
            </a:pPr>
            <a:r>
              <a:rPr sz="2300" b="1">
                <a:solidFill>
                  <a:srgbClr val="F5F5F5"/>
                </a:solidFill>
                <a:latin typeface="Arial"/>
              </a:rPr>
              <a:t>5. Count raised hands; the facilitator records the total in the REVISION box.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B0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TWO OPTIONS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400" b="1">
                <a:solidFill>
                  <a:srgbClr val="F5F5F5"/>
                </a:solidFill>
                <a:latin typeface="Arial"/>
              </a:rPr>
              <a:t>When you face an objection, you have two options.</a:t>
            </a:r>
          </a:p>
          <a:p>
            <a:pPr algn="l">
              <a:spcBef>
                <a:spcPts val="1800"/>
              </a:spcBef>
            </a:pPr>
            <a:r>
              <a:rPr sz="2300" b="1">
                <a:solidFill>
                  <a:srgbClr val="F5F5F5"/>
                </a:solidFill>
                <a:latin typeface="Arial"/>
              </a:rPr>
              <a:t>Revise the clause: you decide the objection is sound, so you change the clause.</a:t>
            </a:r>
          </a:p>
          <a:p>
            <a:pPr algn="l">
              <a:spcBef>
                <a:spcPts val="1800"/>
              </a:spcBef>
            </a:pPr>
            <a:r>
              <a:rPr sz="2200" b="1">
                <a:solidFill>
                  <a:srgbClr val="F5F5F5"/>
                </a:solidFill>
                <a:latin typeface="Arial"/>
              </a:rPr>
              <a:t>Keep the clause: you decide the objection is mistaken, so you explain why it does not succeed.</a:t>
            </a:r>
          </a:p>
          <a:p>
            <a:pPr algn="l">
              <a:spcBef>
                <a:spcPts val="1800"/>
              </a:spcBef>
            </a:pPr>
            <a:r>
              <a:rPr sz="2000" b="1">
                <a:solidFill>
                  <a:srgbClr val="F5F5F5"/>
                </a:solidFill>
                <a:latin typeface="Arial"/>
              </a:rPr>
              <a:t>Either counts as completion. The aim is consistency between your clauses and judgement—not universal satisfaction.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TOTAL VOTES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56032"/>
            <a:ext cx="73152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FFD60A"/>
                </a:solidFill>
                <a:latin typeface="Arial"/>
                <a:ea typeface="Microsoft JhengHei"/>
              </a:rP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554480"/>
            <a:ext cx="10362895" cy="5120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</a:pPr>
            <a:r>
              <a:rPr sz="2300" b="1">
                <a:solidFill>
                  <a:srgbClr val="F5F5F5"/>
                </a:solidFill>
                <a:latin typeface="Arial"/>
              </a:rPr>
              <a:t>Add the votes from all four sections. The group with the highest total wins.</a:t>
            </a:r>
          </a:p>
          <a:p>
            <a:pPr algn="l">
              <a:spcBef>
                <a:spcPts val="2400"/>
              </a:spcBef>
            </a:pPr>
            <a:r>
              <a:rPr sz="2200" b="1">
                <a:solidFill>
                  <a:srgbClr val="F5F5F5"/>
                </a:solidFill>
                <a:latin typeface="Arial"/>
              </a:rPr>
              <a:t>Compare the MAIN ROUND and REVISION boxes. Which group gained the most votes? Which clause did it change?</a:t>
            </a:r>
          </a:p>
          <a:p>
            <a:pPr algn="l">
              <a:spcBef>
                <a:spcPts val="2400"/>
              </a:spcBef>
            </a:pPr>
            <a:r>
              <a:rPr sz="2300" b="1">
                <a:solidFill>
                  <a:srgbClr val="F5F5F5"/>
                </a:solidFill>
                <a:latin typeface="Arial"/>
              </a:rPr>
              <a:t>Did any group gain votes without changing a clause? What did it say?</a:t>
            </a:r>
          </a:p>
          <a:p>
            <a:pPr algn="l">
              <a:spcBef>
                <a:spcPts val="2400"/>
              </a:spcBef>
            </a:pPr>
            <a:r>
              <a:rPr sz="2300" b="1">
                <a:solidFill>
                  <a:srgbClr val="F5F5F5"/>
                </a:solidFill>
                <a:latin typeface="Arial"/>
              </a:rPr>
              <a:t>Did you change your mind? Did the clause change, or did your judgement change?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D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554480"/>
            <a:ext cx="11274552" cy="2926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0" b="1">
                <a:solidFill>
                  <a:srgbClr val="F5F5F5"/>
                </a:solidFill>
                <a:latin typeface="Arial"/>
                <a:ea typeface="Microsoft JhengHei"/>
              </a:rPr>
              <a:t>DEBRIEF</a:t>
            </a:r>
          </a:p>
        </p:txBody>
      </p:sp>
      <p:sp>
        <p:nvSpPr>
          <p:cNvPr id="3" name="Rectangle 2"/>
          <p:cNvSpPr/>
          <p:nvPr/>
        </p:nvSpPr>
        <p:spPr>
          <a:xfrm>
            <a:off x="4632807" y="4709160"/>
            <a:ext cx="2926080" cy="88900"/>
          </a:xfrm>
          <a:prstGeom prst="rect">
            <a:avLst/>
          </a:prstGeom>
          <a:solidFill>
            <a:srgbClr val="FFD60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482</Words>
  <Application>Microsoft Office PowerPoint</Application>
  <PresentationFormat>Widescreen</PresentationFormat>
  <Paragraphs>116</Paragraphs>
  <Slides>37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Microsoft JhengHei</vt:lpstr>
      <vt:lpstr>Arial</vt:lpstr>
      <vt:lpstr>Calibri</vt:lpstr>
      <vt:lpstr>Office Theme</vt:lpstr>
      <vt:lpstr>CUHK Philosophy Orientation Camp</vt:lpstr>
      <vt:lpstr>GAME</vt:lpstr>
      <vt:lpstr>SCENARIO</vt:lpstr>
      <vt:lpstr>SCENARIO</vt:lpstr>
      <vt:lpstr>SCENARIO</vt:lpstr>
      <vt:lpstr>ROOM SETUP</vt:lpstr>
      <vt:lpstr>NUMBERING</vt:lpstr>
      <vt:lpstr>NUMBERING</vt:lpstr>
      <vt:lpstr>NUMBERING</vt:lpstr>
      <vt:lpstr>MODEL CLAUSE</vt:lpstr>
      <vt:lpstr>Video Demonstration</vt:lpstr>
      <vt:lpstr>PowerPoint Presentation</vt:lpstr>
      <vt:lpstr>WARM-UP</vt:lpstr>
      <vt:lpstr>WARM-UP (15 MINUTES)</vt:lpstr>
      <vt:lpstr>WARM-UP QUESTION</vt:lpstr>
      <vt:lpstr>MAIN ROUND</vt:lpstr>
      <vt:lpstr>MAIN DRAFTING (45 MINUTES)</vt:lpstr>
      <vt:lpstr>SECTION 1 · PROPERTY</vt:lpstr>
      <vt:lpstr>SECTION 2 · LABOUR</vt:lpstr>
      <vt:lpstr>SECTION 3 · HEALTHCARE</vt:lpstr>
      <vt:lpstr>SECTION 4 · EDUCATION</vt:lpstr>
      <vt:lpstr>SECTION 5 · PUNISHMENT</vt:lpstr>
      <vt:lpstr>SECTION 6 · TAXATION</vt:lpstr>
      <vt:lpstr>IDENTITY</vt:lpstr>
      <vt:lpstr>IDENTITY (10 MINUTES)</vt:lpstr>
      <vt:lpstr>PRESENTATIONS</vt:lpstr>
      <vt:lpstr>ROUND PROCEDURE (ABOUT 10 MINUTES PER GROUP)</vt:lpstr>
      <vt:lpstr>GROUP 1</vt:lpstr>
      <vt:lpstr>GROUP 2</vt:lpstr>
      <vt:lpstr>GROUP 3</vt:lpstr>
      <vt:lpstr>GROUP 4</vt:lpstr>
      <vt:lpstr>REVISION</vt:lpstr>
      <vt:lpstr>REVISION (20 MINUTES)</vt:lpstr>
      <vt:lpstr>TWO OPTIONS</vt:lpstr>
      <vt:lpstr>TOTAL VOTES</vt:lpstr>
      <vt:lpstr>CONCLUSION</vt:lpstr>
      <vt:lpstr>DEBRIEF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CHUK, Tai Wai</cp:lastModifiedBy>
  <cp:revision>15</cp:revision>
  <dcterms:created xsi:type="dcterms:W3CDTF">2013-01-27T09:14:16Z</dcterms:created>
  <dcterms:modified xsi:type="dcterms:W3CDTF">2026-09-04T13:53:00Z</dcterms:modified>
  <cp:category/>
</cp:coreProperties>
</file>