
<file path=[Content_Types].xml><?xml version="1.0" encoding="utf-8"?>
<Types xmlns="http://schemas.openxmlformats.org/package/2006/content-types"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6" r:id="rId19"/>
    <p:sldId id="274" r:id="rId20"/>
    <p:sldId id="275" r:id="rId21"/>
    <p:sldId id="277" r:id="rId22"/>
    <p:sldId id="276" r:id="rId23"/>
    <p:sldId id="278" r:id="rId24"/>
    <p:sldId id="287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286000"/>
            <a:ext cx="11457432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6000" b="1">
                <a:solidFill>
                  <a:srgbClr val="F5F5F5"/>
                </a:solidFill>
                <a:latin typeface="Noto Sans TC"/>
                <a:ea typeface="Noto Sans TC"/>
              </a:rPr>
              <a:t>哲學系迎新營</a:t>
            </a:r>
          </a:p>
          <a:p>
            <a:pPr algn="ctr">
              <a:spcAft>
                <a:spcPts val="800"/>
              </a:spcAft>
            </a:pPr>
            <a:r>
              <a:rPr sz="6000" b="1">
                <a:solidFill>
                  <a:srgbClr val="F5F5F5"/>
                </a:solidFill>
                <a:latin typeface="Noto Sans TC"/>
                <a:ea typeface="Noto Sans TC"/>
              </a:rPr>
              <a:t>遊戲環節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103120"/>
            <a:ext cx="1145743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9600" b="1">
                <a:solidFill>
                  <a:srgbClr val="F5F5F5"/>
                </a:solidFill>
                <a:latin typeface="Noto Sans TC"/>
                <a:ea typeface="Noto Sans TC"/>
              </a:rPr>
              <a:t>選邊站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274391"/>
            <a:ext cx="11457432" cy="24006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15000" b="1" dirty="0">
                <a:solidFill>
                  <a:srgbClr val="F5F5F5"/>
                </a:solidFill>
                <a:latin typeface="Noto Sans TC"/>
                <a:ea typeface="Noto Sans TC"/>
              </a:rPr>
              <a:t>影片</a:t>
            </a:r>
            <a:r>
              <a:rPr sz="15000" b="1" dirty="0" err="1">
                <a:solidFill>
                  <a:srgbClr val="F5F5F5"/>
                </a:solidFill>
                <a:latin typeface="Noto Sans TC"/>
                <a:ea typeface="Noto Sans TC"/>
              </a:rPr>
              <a:t>示範</a:t>
            </a:r>
            <a:endParaRPr sz="15000" b="1" dirty="0">
              <a:solidFill>
                <a:srgbClr val="F5F5F5"/>
              </a:solidFill>
              <a:latin typeface="Noto Sans TC"/>
              <a:ea typeface="Noto Sans TC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g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2327" y="445770"/>
            <a:ext cx="10607040" cy="59664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194560"/>
            <a:ext cx="11457432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5000" b="1">
                <a:solidFill>
                  <a:srgbClr val="F5F5F5"/>
                </a:solidFill>
                <a:latin typeface="Noto Sans TC"/>
                <a:ea typeface="Noto Sans TC"/>
              </a:rPr>
              <a:t>熱身</a:t>
            </a:r>
          </a:p>
        </p:txBody>
      </p:sp>
      <p:sp>
        <p:nvSpPr>
          <p:cNvPr id="4" name="Rectangle 3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502920"/>
            <a:ext cx="7627620" cy="4160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" y="482803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Noto Sans TC"/>
                <a:ea typeface="Noto Sans TC"/>
              </a:rPr>
              <a:t>早餐吃粥，還是麵包？</a:t>
            </a:r>
          </a:p>
          <a:p>
            <a:pPr algn="ctr">
              <a:spcAft>
                <a:spcPts val="800"/>
              </a:spcAft>
            </a:pPr>
            <a:r>
              <a:rPr sz="2800" b="1">
                <a:solidFill>
                  <a:srgbClr val="FFD60A"/>
                </a:solidFill>
                <a:latin typeface="Noto Sans TC"/>
                <a:ea typeface="Noto Sans TC"/>
              </a:rPr>
              <a:t>左邊：粥。　右邊：麵包。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p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502920"/>
            <a:ext cx="7627620" cy="4160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" y="482803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你寧願永遠遲到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五分鐘</a:t>
            </a:r>
            <a:r>
              <a:rPr sz="2400" b="0" dirty="0">
                <a:solidFill>
                  <a:srgbClr val="F5F5F5"/>
                </a:solidFill>
                <a:latin typeface="Noto Sans TC"/>
                <a:ea typeface="Noto Sans TC"/>
              </a:rPr>
              <a:t>，</a:t>
            </a: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還是永遠早到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二十分鐘</a:t>
            </a:r>
            <a:r>
              <a:rPr sz="2400" b="0" dirty="0">
                <a:solidFill>
                  <a:srgbClr val="F5F5F5"/>
                </a:solidFill>
                <a:latin typeface="Noto Sans TC"/>
                <a:ea typeface="Noto Sans TC"/>
              </a:rPr>
              <a:t>？</a:t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左邊：遲到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五分鐘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右邊：早到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二十分鐘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bu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502920"/>
            <a:ext cx="7627620" cy="4160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5760" y="482803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Noto Sans TC"/>
                <a:ea typeface="Noto Sans TC"/>
              </a:rPr>
              <a:t>菠蘿包一定要夾牛油。</a:t>
            </a:r>
          </a:p>
          <a:p>
            <a:pPr algn="ctr">
              <a:spcAft>
                <a:spcPts val="800"/>
              </a:spcAft>
            </a:pPr>
            <a:r>
              <a:rPr sz="2800" b="1">
                <a:solidFill>
                  <a:srgbClr val="FFD60A"/>
                </a:solidFill>
                <a:latin typeface="Noto Sans TC"/>
                <a:ea typeface="Noto Sans TC"/>
              </a:rPr>
              <a:t>左邊：同意。　右邊：不同意。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194560"/>
            <a:ext cx="11457432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5000" b="1">
                <a:solidFill>
                  <a:srgbClr val="F5F5F5"/>
                </a:solidFill>
                <a:latin typeface="Noto Sans TC"/>
                <a:ea typeface="Noto Sans TC"/>
              </a:rPr>
              <a:t>正式</a:t>
            </a:r>
          </a:p>
        </p:txBody>
      </p:sp>
      <p:sp>
        <p:nvSpPr>
          <p:cNvPr id="4" name="Rectangle 3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1 輪</a:t>
            </a:r>
          </a:p>
        </p:txBody>
      </p:sp>
      <p:pic>
        <p:nvPicPr>
          <p:cNvPr id="4" name="Picture 3" descr="troll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 dirty="0" err="1">
                <a:solidFill>
                  <a:srgbClr val="F5F5F5"/>
                </a:solidFill>
                <a:latin typeface="Noto Sans TC"/>
                <a:ea typeface="Noto Sans TC"/>
              </a:rPr>
              <a:t>一輛失控電車正駛向五個人。拉下操縱桿，電車會轉向只有一個人的側軌</a:t>
            </a:r>
            <a:r>
              <a:rPr sz="2000" b="0" dirty="0">
                <a:solidFill>
                  <a:srgbClr val="F5F5F5"/>
                </a:solidFill>
                <a:latin typeface="Noto Sans TC"/>
                <a:ea typeface="Noto Sans TC"/>
              </a:rPr>
              <a:t>。</a:t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左邊：拉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右邊：不拉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2 輪</a:t>
            </a:r>
          </a:p>
        </p:txBody>
      </p:sp>
      <p:pic>
        <p:nvPicPr>
          <p:cNvPr id="4" name="Picture 3" descr="r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5F5F5"/>
                </a:solidFill>
                <a:latin typeface="Noto Sans TC"/>
                <a:ea typeface="Noto Sans TC"/>
              </a:rPr>
              <a:t>電車即將撞死五個人。把身邊的陌生人推下天橋，可以擋住電車，但他會死。</a:t>
            </a:r>
          </a:p>
          <a:p>
            <a:pPr algn="ctr">
              <a:spcAft>
                <a:spcPts val="800"/>
              </a:spcAft>
            </a:pPr>
            <a:r>
              <a:rPr sz="2800" b="1">
                <a:solidFill>
                  <a:srgbClr val="FFD60A"/>
                </a:solidFill>
                <a:latin typeface="Noto Sans TC"/>
                <a:ea typeface="Noto Sans TC"/>
              </a:rPr>
              <a:t>左邊：推。　右邊：不推。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3 輪</a:t>
            </a:r>
          </a:p>
        </p:txBody>
      </p:sp>
      <p:pic>
        <p:nvPicPr>
          <p:cNvPr id="4" name="Picture 3" descr="r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000" b="0" dirty="0">
                <a:solidFill>
                  <a:srgbClr val="F5F5F5"/>
                </a:solidFill>
                <a:latin typeface="Noto Sans TC"/>
                <a:ea typeface="Noto Sans TC"/>
              </a:rPr>
              <a:t>五</a:t>
            </a:r>
            <a:r>
              <a:rPr sz="2000" b="0" dirty="0" err="1">
                <a:solidFill>
                  <a:srgbClr val="F5F5F5"/>
                </a:solidFill>
                <a:latin typeface="Noto Sans TC"/>
                <a:ea typeface="Noto Sans TC"/>
              </a:rPr>
              <a:t>個病人各缺一個器官，今天就會死。殺死一個健康的人可以救活他們</a:t>
            </a:r>
            <a:r>
              <a:rPr sz="2000" b="0" dirty="0">
                <a:solidFill>
                  <a:srgbClr val="F5F5F5"/>
                </a:solidFill>
                <a:latin typeface="Noto Sans TC"/>
                <a:ea typeface="Noto Sans TC"/>
              </a:rPr>
              <a:t>。</a:t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左邊：殺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右邊：不殺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4 輪</a:t>
            </a:r>
          </a:p>
        </p:txBody>
      </p:sp>
      <p:pic>
        <p:nvPicPr>
          <p:cNvPr id="4" name="Picture 3" descr="r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Noto Sans TC"/>
                <a:ea typeface="Noto Sans TC"/>
              </a:rPr>
              <a:t>一個父親偷了一塊麵包，餵快要餓死的孩子。</a:t>
            </a:r>
          </a:p>
          <a:p>
            <a:pPr algn="ctr">
              <a:spcAft>
                <a:spcPts val="800"/>
              </a:spcAft>
            </a:pPr>
            <a:r>
              <a:rPr sz="2800" b="1">
                <a:solidFill>
                  <a:srgbClr val="FFD60A"/>
                </a:solidFill>
                <a:latin typeface="Noto Sans TC"/>
                <a:ea typeface="Noto Sans TC"/>
              </a:rPr>
              <a:t>左邊：應判有罪。　右邊：不應判有罪。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5 輪</a:t>
            </a:r>
          </a:p>
        </p:txBody>
      </p:sp>
      <p:pic>
        <p:nvPicPr>
          <p:cNvPr id="4" name="Picture 3" descr="r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5F5F5"/>
                </a:solidFill>
                <a:latin typeface="Noto Sans TC"/>
                <a:ea typeface="Noto Sans TC"/>
              </a:rPr>
              <a:t>一個父親偷了一塊牛排。他的孩子沒有餓死之虞，只是很久沒吃過肉。</a:t>
            </a:r>
          </a:p>
          <a:p>
            <a:pPr algn="ctr">
              <a:spcAft>
                <a:spcPts val="800"/>
              </a:spcAft>
            </a:pPr>
            <a:r>
              <a:rPr sz="2800" b="1">
                <a:solidFill>
                  <a:srgbClr val="FFD60A"/>
                </a:solidFill>
                <a:latin typeface="Noto Sans TC"/>
                <a:ea typeface="Noto Sans TC"/>
              </a:rPr>
              <a:t>左邊：應判有罪。　右邊：不應判有罪。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6 輪</a:t>
            </a:r>
          </a:p>
        </p:txBody>
      </p:sp>
      <p:pic>
        <p:nvPicPr>
          <p:cNvPr id="4" name="Picture 3" descr="hap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>
                <a:solidFill>
                  <a:srgbClr val="F5F5F5"/>
                </a:solidFill>
                <a:latin typeface="Noto Sans TC"/>
                <a:ea typeface="Noto Sans TC"/>
              </a:rPr>
              <a:t>一部機器可以讓你在幻覺中永遠極樂，而且永不察覺那是幻覺。</a:t>
            </a:r>
          </a:p>
          <a:p>
            <a:pPr algn="ctr">
              <a:spcAft>
                <a:spcPts val="800"/>
              </a:spcAft>
            </a:pPr>
            <a:r>
              <a:rPr sz="2800" b="1">
                <a:solidFill>
                  <a:srgbClr val="FFD60A"/>
                </a:solidFill>
                <a:latin typeface="Noto Sans TC"/>
                <a:ea typeface="Noto Sans TC"/>
              </a:rPr>
              <a:t>左邊：接入。　右邊：不接入。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7 輪</a:t>
            </a:r>
          </a:p>
        </p:txBody>
      </p:sp>
      <p:pic>
        <p:nvPicPr>
          <p:cNvPr id="4" name="Picture 3" descr="te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你要前往火星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。</a:t>
            </a: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傳送機會把你分解，並在火星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上</a:t>
            </a: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重組</a:t>
            </a:r>
            <a:r>
              <a:rPr sz="2400" b="0" dirty="0">
                <a:solidFill>
                  <a:srgbClr val="F5F5F5"/>
                </a:solidFill>
                <a:latin typeface="Noto Sans TC"/>
                <a:ea typeface="Noto Sans TC"/>
              </a:rPr>
              <a:t>。</a:t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左邊：用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右邊：不用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8 輪</a:t>
            </a:r>
          </a:p>
        </p:txBody>
      </p:sp>
      <p:pic>
        <p:nvPicPr>
          <p:cNvPr id="4" name="Picture 3" descr="r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3358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 dirty="0" err="1">
                <a:solidFill>
                  <a:srgbClr val="F5F5F5"/>
                </a:solidFill>
                <a:latin typeface="Noto Sans TC"/>
                <a:ea typeface="Noto Sans TC"/>
              </a:rPr>
              <a:t>恐怖分子</a:t>
            </a:r>
            <a:r>
              <a:rPr lang="zh-TW" altLang="en-US" sz="2000" b="0" dirty="0">
                <a:solidFill>
                  <a:srgbClr val="F5F5F5"/>
                </a:solidFill>
                <a:latin typeface="Noto Sans TC"/>
                <a:ea typeface="Noto Sans TC"/>
              </a:rPr>
              <a:t>將</a:t>
            </a:r>
            <a:r>
              <a:rPr sz="2000" b="0" dirty="0" err="1">
                <a:solidFill>
                  <a:srgbClr val="F5F5F5"/>
                </a:solidFill>
                <a:latin typeface="Noto Sans TC"/>
                <a:ea typeface="Noto Sans TC"/>
              </a:rPr>
              <a:t>炸彈</a:t>
            </a:r>
            <a:r>
              <a:rPr lang="zh-TW" altLang="en-US" sz="2000" b="0" dirty="0">
                <a:solidFill>
                  <a:srgbClr val="F5F5F5"/>
                </a:solidFill>
                <a:latin typeface="Noto Sans TC"/>
                <a:ea typeface="Noto Sans TC"/>
              </a:rPr>
              <a:t>埋在城市某處</a:t>
            </a:r>
            <a:r>
              <a:rPr sz="2000" b="0" dirty="0">
                <a:solidFill>
                  <a:srgbClr val="F5F5F5"/>
                </a:solidFill>
                <a:latin typeface="Noto Sans TC"/>
                <a:ea typeface="Noto Sans TC"/>
              </a:rPr>
              <a:t>，將</a:t>
            </a:r>
            <a:r>
              <a:rPr lang="zh-TW" altLang="en-US" sz="2000" b="0" dirty="0">
                <a:solidFill>
                  <a:srgbClr val="F5F5F5"/>
                </a:solidFill>
                <a:latin typeface="Noto Sans TC"/>
                <a:ea typeface="Noto Sans TC"/>
              </a:rPr>
              <a:t>炸</a:t>
            </a:r>
            <a:r>
              <a:rPr sz="2000" b="0" dirty="0">
                <a:solidFill>
                  <a:srgbClr val="F5F5F5"/>
                </a:solidFill>
                <a:latin typeface="Noto Sans TC"/>
                <a:ea typeface="Noto Sans TC"/>
              </a:rPr>
              <a:t>死</a:t>
            </a:r>
            <a:r>
              <a:rPr lang="zh-TW" altLang="en-US" sz="2000" dirty="0">
                <a:solidFill>
                  <a:srgbClr val="F5F5F5"/>
                </a:solidFill>
                <a:latin typeface="Noto Sans TC"/>
                <a:ea typeface="Noto Sans TC"/>
              </a:rPr>
              <a:t>一萬</a:t>
            </a:r>
            <a:r>
              <a:rPr sz="2000" b="0" dirty="0">
                <a:solidFill>
                  <a:srgbClr val="F5F5F5"/>
                </a:solidFill>
                <a:latin typeface="Noto Sans TC"/>
                <a:ea typeface="Noto Sans TC"/>
              </a:rPr>
              <a:t>人。</a:t>
            </a:r>
            <a:r>
              <a:rPr lang="zh-TW" altLang="en-US" sz="2000" b="0" dirty="0">
                <a:solidFill>
                  <a:srgbClr val="F5F5F5"/>
                </a:solidFill>
                <a:latin typeface="Noto Sans TC"/>
                <a:ea typeface="Noto Sans TC"/>
              </a:rPr>
              <a:t>只有</a:t>
            </a:r>
            <a:r>
              <a:rPr lang="zh-TW" altLang="en-US" sz="2000" dirty="0">
                <a:solidFill>
                  <a:srgbClr val="F5F5F5"/>
                </a:solidFill>
                <a:latin typeface="Noto Sans TC"/>
                <a:ea typeface="Noto Sans TC"/>
              </a:rPr>
              <a:t>殺死他，炸彈才會停止</a:t>
            </a:r>
            <a:r>
              <a:rPr sz="2000" b="0" dirty="0">
                <a:solidFill>
                  <a:srgbClr val="F5F5F5"/>
                </a:solidFill>
                <a:latin typeface="Noto Sans TC"/>
                <a:ea typeface="Noto Sans TC"/>
              </a:rPr>
              <a:t>。</a:t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：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殺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右邊：不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殺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第 </a:t>
            </a:r>
            <a:r>
              <a:rPr lang="en-HK" sz="2400" b="1" dirty="0">
                <a:solidFill>
                  <a:srgbClr val="FFD60A"/>
                </a:solidFill>
                <a:latin typeface="Noto Sans TC"/>
                <a:ea typeface="Noto Sans TC"/>
              </a:rPr>
              <a:t>9</a:t>
            </a: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 輪</a:t>
            </a:r>
          </a:p>
        </p:txBody>
      </p:sp>
      <p:pic>
        <p:nvPicPr>
          <p:cNvPr id="4" name="Picture 3" descr="r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3358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 dirty="0" err="1">
                <a:solidFill>
                  <a:srgbClr val="F5F5F5"/>
                </a:solidFill>
                <a:latin typeface="Noto Sans TC"/>
                <a:ea typeface="Noto Sans TC"/>
              </a:rPr>
              <a:t>恐怖分子</a:t>
            </a:r>
            <a:r>
              <a:rPr lang="zh-TW" altLang="en-US" sz="2000" dirty="0">
                <a:solidFill>
                  <a:srgbClr val="F5F5F5"/>
                </a:solidFill>
                <a:latin typeface="Noto Sans TC"/>
                <a:ea typeface="Noto Sans TC"/>
              </a:rPr>
              <a:t>把</a:t>
            </a:r>
            <a:r>
              <a:rPr sz="2000" b="0" dirty="0" err="1">
                <a:solidFill>
                  <a:srgbClr val="F5F5F5"/>
                </a:solidFill>
                <a:latin typeface="Noto Sans TC"/>
                <a:ea typeface="Noto Sans TC"/>
              </a:rPr>
              <a:t>炸彈</a:t>
            </a:r>
            <a:r>
              <a:rPr lang="zh-TW" altLang="en-US" sz="2000" dirty="0">
                <a:solidFill>
                  <a:srgbClr val="F5F5F5"/>
                </a:solidFill>
                <a:latin typeface="Noto Sans TC"/>
                <a:ea typeface="Noto Sans TC"/>
              </a:rPr>
              <a:t>埋在城市某處</a:t>
            </a:r>
            <a:r>
              <a:rPr sz="2000" b="0" dirty="0">
                <a:solidFill>
                  <a:srgbClr val="F5F5F5"/>
                </a:solidFill>
                <a:latin typeface="Noto Sans TC"/>
                <a:ea typeface="Noto Sans TC"/>
              </a:rPr>
              <a:t>，將</a:t>
            </a:r>
            <a:r>
              <a:rPr lang="zh-TW" altLang="en-US" sz="2000" b="0" dirty="0">
                <a:solidFill>
                  <a:srgbClr val="F5F5F5"/>
                </a:solidFill>
                <a:latin typeface="Noto Sans TC"/>
                <a:ea typeface="Noto Sans TC"/>
              </a:rPr>
              <a:t>炸</a:t>
            </a:r>
            <a:r>
              <a:rPr sz="2000" b="0" dirty="0">
                <a:solidFill>
                  <a:srgbClr val="F5F5F5"/>
                </a:solidFill>
                <a:latin typeface="Noto Sans TC"/>
                <a:ea typeface="Noto Sans TC"/>
              </a:rPr>
              <a:t>死</a:t>
            </a:r>
            <a:r>
              <a:rPr lang="zh-TW" altLang="en-US" sz="2000" dirty="0">
                <a:solidFill>
                  <a:srgbClr val="F5F5F5"/>
                </a:solidFill>
                <a:latin typeface="Noto Sans TC"/>
                <a:ea typeface="Noto Sans TC"/>
              </a:rPr>
              <a:t>一萬</a:t>
            </a:r>
            <a:r>
              <a:rPr sz="2000" b="0" dirty="0">
                <a:solidFill>
                  <a:srgbClr val="F5F5F5"/>
                </a:solidFill>
                <a:latin typeface="Noto Sans TC"/>
                <a:ea typeface="Noto Sans TC"/>
              </a:rPr>
              <a:t>人。</a:t>
            </a:r>
            <a:r>
              <a:rPr lang="zh-TW" altLang="en-US" sz="2000" b="0" dirty="0">
                <a:solidFill>
                  <a:srgbClr val="F5F5F5"/>
                </a:solidFill>
                <a:latin typeface="Noto Sans TC"/>
                <a:ea typeface="Noto Sans TC"/>
              </a:rPr>
              <a:t>只有</a:t>
            </a:r>
            <a:r>
              <a:rPr lang="zh-TW" altLang="en-US" sz="2000" dirty="0">
                <a:solidFill>
                  <a:srgbClr val="F5F5F5"/>
                </a:solidFill>
                <a:latin typeface="Noto Sans TC"/>
                <a:ea typeface="Noto Sans TC"/>
              </a:rPr>
              <a:t>殺死人質，炸彈才會停止</a:t>
            </a:r>
            <a:r>
              <a:rPr sz="2000" b="0" dirty="0">
                <a:solidFill>
                  <a:srgbClr val="F5F5F5"/>
                </a:solidFill>
                <a:latin typeface="Noto Sans TC"/>
                <a:ea typeface="Noto Sans TC"/>
              </a:rPr>
              <a:t>。</a:t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：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殺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右邊：不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殺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488944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10 輪</a:t>
            </a:r>
          </a:p>
        </p:txBody>
      </p:sp>
      <p:pic>
        <p:nvPicPr>
          <p:cNvPr id="4" name="Picture 3" descr="r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政府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在</a:t>
            </a: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所有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公眾地方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安裝監控</a:t>
            </a:r>
            <a:r>
              <a:rPr sz="2400" b="0" dirty="0">
                <a:solidFill>
                  <a:srgbClr val="F5F5F5"/>
                </a:solidFill>
                <a:latin typeface="Noto Sans TC"/>
                <a:ea typeface="Noto Sans TC"/>
              </a:rPr>
              <a:t>，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從而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預防犯罪。</a:t>
            </a: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犯罪率會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大幅</a:t>
            </a: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下降</a:t>
            </a:r>
            <a:r>
              <a:rPr sz="2400" b="0" dirty="0">
                <a:solidFill>
                  <a:srgbClr val="F5F5F5"/>
                </a:solidFill>
                <a:latin typeface="Noto Sans TC"/>
                <a:ea typeface="Noto Sans TC"/>
              </a:rPr>
              <a:t>。</a:t>
            </a: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：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支持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：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反對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11 輪</a:t>
            </a:r>
          </a:p>
        </p:txBody>
      </p:sp>
      <p:pic>
        <p:nvPicPr>
          <p:cNvPr id="4" name="Picture 3" descr="r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政府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監控所有</a:t>
            </a: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人的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瀏覽歷史</a:t>
            </a:r>
            <a:r>
              <a:rPr sz="2400" b="0" dirty="0">
                <a:solidFill>
                  <a:srgbClr val="F5F5F5"/>
                </a:solidFill>
                <a:latin typeface="Noto Sans TC"/>
                <a:ea typeface="Noto Sans TC"/>
              </a:rPr>
              <a:t>，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從而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預防犯罪。犯罪率會大幅下降。</a:t>
            </a:r>
            <a:endParaRPr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：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支持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：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反對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第 1</a:t>
            </a:r>
            <a:r>
              <a:rPr lang="en-HK" sz="2400" b="1" dirty="0">
                <a:solidFill>
                  <a:srgbClr val="FFD60A"/>
                </a:solidFill>
                <a:latin typeface="Noto Sans TC"/>
                <a:ea typeface="Noto Sans TC"/>
              </a:rPr>
              <a:t>2</a:t>
            </a: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 輪</a:t>
            </a:r>
          </a:p>
        </p:txBody>
      </p:sp>
      <p:pic>
        <p:nvPicPr>
          <p:cNvPr id="4" name="Picture 3" descr="r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中學生應否使用 </a:t>
            </a:r>
            <a:r>
              <a:rPr lang="en-HK" altLang="zh-TW" sz="2400" b="0" dirty="0">
                <a:solidFill>
                  <a:srgbClr val="F5F5F5"/>
                </a:solidFill>
                <a:latin typeface="Noto Sans TC"/>
                <a:ea typeface="Noto Sans TC"/>
              </a:rPr>
              <a:t>AI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？</a:t>
            </a:r>
            <a:endParaRPr lang="en-HK" altLang="zh-TW"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：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應該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右邊：不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應該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第 1</a:t>
            </a:r>
            <a:r>
              <a:rPr lang="en-HK" sz="2400" b="1">
                <a:solidFill>
                  <a:srgbClr val="FFD60A"/>
                </a:solidFill>
                <a:latin typeface="Noto Sans TC"/>
                <a:ea typeface="Noto Sans TC"/>
              </a:rPr>
              <a:t>3</a:t>
            </a: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 輪</a:t>
            </a:r>
          </a:p>
        </p:txBody>
      </p:sp>
      <p:pic>
        <p:nvPicPr>
          <p:cNvPr id="4" name="Picture 3" descr="r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中學老師應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否</a:t>
            </a:r>
            <a:r>
              <a:rPr sz="2400" b="0" dirty="0">
                <a:solidFill>
                  <a:srgbClr val="F5F5F5"/>
                </a:solidFill>
                <a:latin typeface="Noto Sans TC"/>
                <a:ea typeface="Noto Sans TC"/>
              </a:rPr>
              <a:t>被 AI </a:t>
            </a: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取代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？</a:t>
            </a:r>
            <a:endParaRPr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左邊：應該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右邊：不應該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14 輪</a:t>
            </a:r>
          </a:p>
        </p:txBody>
      </p:sp>
      <p:pic>
        <p:nvPicPr>
          <p:cNvPr id="4" name="Picture 3" descr="r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一對聽力正常的夫婦，胚胎將天生失聰。他們想編輯基因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，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讓孩子聽得見。</a:t>
            </a:r>
            <a:endParaRPr lang="en-HK" altLang="zh-TW"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左邊：能接受。　右邊：不能接受。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第 1</a:t>
            </a:r>
            <a:r>
              <a:rPr lang="en-HK" sz="2400" b="1" dirty="0">
                <a:solidFill>
                  <a:srgbClr val="FFD60A"/>
                </a:solidFill>
                <a:latin typeface="Noto Sans TC"/>
                <a:ea typeface="Noto Sans TC"/>
              </a:rPr>
              <a:t>5</a:t>
            </a: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 輪</a:t>
            </a:r>
          </a:p>
        </p:txBody>
      </p:sp>
      <p:pic>
        <p:nvPicPr>
          <p:cNvPr id="4" name="Picture 3" descr="r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一對失聰的夫婦，胚胎將天生聽力正常。他們想編輯基因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，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讓孩子聽不見。</a:t>
            </a:r>
            <a:endParaRPr lang="en-HK" altLang="zh-TW"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左邊：能接受。　右邊：不能接受。</a:t>
            </a:r>
          </a:p>
        </p:txBody>
      </p:sp>
    </p:spTree>
    <p:extLst>
      <p:ext uri="{BB962C8B-B14F-4D97-AF65-F5344CB8AC3E}">
        <p14:creationId xmlns:p14="http://schemas.microsoft.com/office/powerpoint/2010/main" val="3973412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16 輪</a:t>
            </a:r>
          </a:p>
        </p:txBody>
      </p:sp>
      <p:pic>
        <p:nvPicPr>
          <p:cNvPr id="4" name="Picture 3" descr="hireh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3358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000" dirty="0">
                <a:solidFill>
                  <a:srgbClr val="F5F5F5"/>
                </a:solidFill>
                <a:latin typeface="Noto Sans TC"/>
                <a:ea typeface="Noto Sans TC"/>
              </a:rPr>
              <a:t>本地人和少數族裔應聘同一職位。少數族裔表現更好，公司最後請了本地人。 這是否合理？</a:t>
            </a:r>
          </a:p>
          <a:p>
            <a:pPr algn="ctr">
              <a:spcAft>
                <a:spcPts val="800"/>
              </a:spcAft>
            </a:pP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左邊：合理。　右邊：不合理。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17 輪</a:t>
            </a:r>
          </a:p>
        </p:txBody>
      </p:sp>
      <p:pic>
        <p:nvPicPr>
          <p:cNvPr id="4" name="Picture 3" descr="r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000" dirty="0">
                <a:solidFill>
                  <a:srgbClr val="F5F5F5"/>
                </a:solidFill>
                <a:latin typeface="Noto Sans TC"/>
                <a:ea typeface="Noto Sans TC"/>
              </a:rPr>
              <a:t>本地人和少數族裔應聘同一職位。本地人表現更好，公司最後請了少數族裔。這是否合理？ </a:t>
            </a:r>
            <a:endParaRPr lang="en-HK" altLang="zh-TW" sz="200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：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合理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：</a:t>
            </a: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不合理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第 1</a:t>
            </a:r>
            <a:r>
              <a:rPr lang="en-HK" sz="2400" b="1" dirty="0">
                <a:solidFill>
                  <a:srgbClr val="FFD60A"/>
                </a:solidFill>
                <a:latin typeface="Noto Sans TC"/>
                <a:ea typeface="Noto Sans TC"/>
              </a:rPr>
              <a:t>8</a:t>
            </a: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 輪</a:t>
            </a:r>
          </a:p>
        </p:txBody>
      </p:sp>
      <p:pic>
        <p:nvPicPr>
          <p:cNvPr id="4" name="Picture 3" descr="r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香港一間茶餐廳</a:t>
            </a:r>
            <a:r>
              <a:rPr sz="2400" b="0" dirty="0" err="1">
                <a:solidFill>
                  <a:srgbClr val="F5F5F5"/>
                </a:solidFill>
                <a:latin typeface="Noto Sans TC"/>
                <a:ea typeface="Noto Sans TC"/>
              </a:rPr>
              <a:t>貼出告示</a:t>
            </a:r>
            <a:r>
              <a:rPr sz="2400" b="0" dirty="0">
                <a:solidFill>
                  <a:srgbClr val="F5F5F5"/>
                </a:solidFill>
                <a:latin typeface="Noto Sans TC"/>
                <a:ea typeface="Noto Sans TC"/>
              </a:rPr>
              <a:t>：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「只招待本地客人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」</a:t>
            </a:r>
            <a:r>
              <a:rPr sz="2400" b="0" dirty="0">
                <a:solidFill>
                  <a:srgbClr val="F5F5F5"/>
                </a:solidFill>
                <a:latin typeface="Noto Sans TC"/>
                <a:ea typeface="Noto Sans TC"/>
              </a:rPr>
              <a:t>。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這是否合理？</a:t>
            </a:r>
            <a:endParaRPr lang="en-HK" altLang="zh-TW" sz="24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左邊：合理。　右邊：不合理。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第 1</a:t>
            </a:r>
            <a:r>
              <a:rPr lang="en-HK" sz="2400" b="1" dirty="0">
                <a:solidFill>
                  <a:srgbClr val="FFD60A"/>
                </a:solidFill>
                <a:latin typeface="Noto Sans TC"/>
                <a:ea typeface="Noto Sans TC"/>
              </a:rPr>
              <a:t>9</a:t>
            </a:r>
            <a:r>
              <a:rPr sz="2400" b="1" dirty="0">
                <a:solidFill>
                  <a:srgbClr val="FFD60A"/>
                </a:solidFill>
                <a:latin typeface="Noto Sans TC"/>
                <a:ea typeface="Noto Sans TC"/>
              </a:rPr>
              <a:t> 輪</a:t>
            </a:r>
          </a:p>
        </p:txBody>
      </p:sp>
      <p:pic>
        <p:nvPicPr>
          <p:cNvPr id="4" name="Picture 3" descr="jpre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951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日本一間居酒屋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貼出告示：「只</a:t>
            </a:r>
            <a:r>
              <a:rPr lang="zh-TW" altLang="en-US" sz="2400" dirty="0">
                <a:solidFill>
                  <a:srgbClr val="F5F5F5"/>
                </a:solidFill>
                <a:latin typeface="Noto Sans TC"/>
                <a:ea typeface="Noto Sans TC"/>
              </a:rPr>
              <a:t>招待本地客人</a:t>
            </a:r>
            <a:r>
              <a:rPr lang="zh-TW" altLang="en-US" sz="2400" b="0" dirty="0">
                <a:solidFill>
                  <a:srgbClr val="F5F5F5"/>
                </a:solidFill>
                <a:latin typeface="Noto Sans TC"/>
                <a:ea typeface="Noto Sans TC"/>
              </a:rPr>
              <a:t>」。這是否合理？</a:t>
            </a:r>
          </a:p>
          <a:p>
            <a:pPr algn="ctr">
              <a:spcAft>
                <a:spcPts val="800"/>
              </a:spcAft>
            </a:pPr>
            <a:r>
              <a:rPr lang="zh-TW" altLang="en-US" sz="2800" b="1" dirty="0">
                <a:solidFill>
                  <a:srgbClr val="FFD60A"/>
                </a:solidFill>
                <a:latin typeface="Noto Sans TC"/>
                <a:ea typeface="Noto Sans TC"/>
              </a:rPr>
              <a:t>左邊：合理。　右邊：不合理。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54864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FD60A"/>
                </a:solidFill>
                <a:latin typeface="Noto Sans TC"/>
                <a:ea typeface="Noto Sans TC"/>
              </a:rPr>
              <a:t>第 20 輪</a:t>
            </a:r>
          </a:p>
        </p:txBody>
      </p:sp>
      <p:pic>
        <p:nvPicPr>
          <p:cNvPr id="4" name="Picture 3" descr="r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037" y="685800"/>
            <a:ext cx="7627620" cy="416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" y="5010912"/>
            <a:ext cx="11457432" cy="93358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TW" altLang="en-US" sz="2000" b="0" dirty="0">
                <a:solidFill>
                  <a:srgbClr val="F5F5F5"/>
                </a:solidFill>
                <a:latin typeface="Noto Sans TC"/>
                <a:ea typeface="Noto Sans TC"/>
              </a:rPr>
              <a:t>你有</a:t>
            </a:r>
            <a:r>
              <a:rPr sz="2000" b="0" dirty="0" err="1">
                <a:solidFill>
                  <a:srgbClr val="F5F5F5"/>
                </a:solidFill>
                <a:latin typeface="Noto Sans TC"/>
                <a:ea typeface="Noto Sans TC"/>
              </a:rPr>
              <a:t>一顆藥丸</a:t>
            </a:r>
            <a:r>
              <a:rPr lang="zh-TW" altLang="en-US" sz="2000" dirty="0">
                <a:solidFill>
                  <a:srgbClr val="F5F5F5"/>
                </a:solidFill>
                <a:latin typeface="Noto Sans TC"/>
                <a:ea typeface="Noto Sans TC"/>
              </a:rPr>
              <a:t>。如果吃了它，</a:t>
            </a:r>
            <a:r>
              <a:rPr lang="zh-TW" altLang="en-US" sz="2000" b="0" dirty="0">
                <a:solidFill>
                  <a:srgbClr val="F5F5F5"/>
                </a:solidFill>
                <a:latin typeface="Noto Sans TC"/>
                <a:ea typeface="Noto Sans TC"/>
              </a:rPr>
              <a:t>你會對所有信念感到完全心安，從此不再被任何問題困擾。</a:t>
            </a:r>
            <a:endParaRPr lang="en-HK" altLang="zh-TW" sz="2000" b="0" dirty="0">
              <a:solidFill>
                <a:srgbClr val="F5F5F5"/>
              </a:solidFill>
              <a:latin typeface="Noto Sans TC"/>
              <a:ea typeface="Noto Sans TC"/>
            </a:endParaRPr>
          </a:p>
          <a:p>
            <a:pPr algn="ctr">
              <a:spcAft>
                <a:spcPts val="800"/>
              </a:spcAft>
            </a:pP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左邊：吃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　</a:t>
            </a:r>
            <a:r>
              <a:rPr sz="2800" b="1" dirty="0" err="1">
                <a:solidFill>
                  <a:srgbClr val="FFD60A"/>
                </a:solidFill>
                <a:latin typeface="Noto Sans TC"/>
                <a:ea typeface="Noto Sans TC"/>
              </a:rPr>
              <a:t>右邊：不吃</a:t>
            </a:r>
            <a:r>
              <a:rPr sz="2800" b="1" dirty="0">
                <a:solidFill>
                  <a:srgbClr val="FFD60A"/>
                </a:solidFill>
                <a:latin typeface="Noto Sans TC"/>
                <a:ea typeface="Noto Sans TC"/>
              </a:rPr>
              <a:t>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D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2194560"/>
            <a:ext cx="11457432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5000" b="1">
                <a:solidFill>
                  <a:srgbClr val="F5F5F5"/>
                </a:solidFill>
                <a:latin typeface="Noto Sans TC"/>
                <a:ea typeface="Noto Sans TC"/>
              </a:rPr>
              <a:t>小結</a:t>
            </a:r>
          </a:p>
        </p:txBody>
      </p:sp>
      <p:sp>
        <p:nvSpPr>
          <p:cNvPr id="4" name="Rectangle 3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</TotalTime>
  <Words>579</Words>
  <Application>Microsoft Office PowerPoint</Application>
  <PresentationFormat>Widescreen</PresentationFormat>
  <Paragraphs>73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Noto Sans TC</vt:lpstr>
      <vt:lpstr>Arial</vt:lpstr>
      <vt:lpstr>Calibri</vt:lpstr>
      <vt:lpstr>Office Theme</vt:lpstr>
      <vt:lpstr>哲學系迎新營</vt:lpstr>
      <vt:lpstr>選邊站</vt:lpstr>
      <vt:lpstr>影片示範</vt:lpstr>
      <vt:lpstr>PowerPoint Presentation</vt:lpstr>
      <vt:lpstr>熱身</vt:lpstr>
      <vt:lpstr>早餐吃粥，還是麵包？</vt:lpstr>
      <vt:lpstr>你寧願永遠遲到五分鐘，還是永遠早到二十分鐘？</vt:lpstr>
      <vt:lpstr>菠蘿包一定要夾牛油。</vt:lpstr>
      <vt:lpstr>正式</vt:lpstr>
      <vt:lpstr>第 1 輪</vt:lpstr>
      <vt:lpstr>第 2 輪</vt:lpstr>
      <vt:lpstr>第 3 輪</vt:lpstr>
      <vt:lpstr>第 4 輪</vt:lpstr>
      <vt:lpstr>第 5 輪</vt:lpstr>
      <vt:lpstr>第 6 輪</vt:lpstr>
      <vt:lpstr>第 7 輪</vt:lpstr>
      <vt:lpstr>第 8 輪</vt:lpstr>
      <vt:lpstr>第 9 輪</vt:lpstr>
      <vt:lpstr>第 10 輪</vt:lpstr>
      <vt:lpstr>第 11 輪</vt:lpstr>
      <vt:lpstr>第 12 輪</vt:lpstr>
      <vt:lpstr>第 13 輪</vt:lpstr>
      <vt:lpstr>第 14 輪</vt:lpstr>
      <vt:lpstr>第 15 輪</vt:lpstr>
      <vt:lpstr>第 16 輪</vt:lpstr>
      <vt:lpstr>第 17 輪</vt:lpstr>
      <vt:lpstr>第 18 輪</vt:lpstr>
      <vt:lpstr>第 19 輪</vt:lpstr>
      <vt:lpstr>第 20 輪</vt:lpstr>
      <vt:lpstr>小結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CHUK, Tai Wai</cp:lastModifiedBy>
  <cp:revision>343</cp:revision>
  <dcterms:modified xsi:type="dcterms:W3CDTF">2026-09-06T01:09:56Z</dcterms:modified>
</cp:coreProperties>
</file>