
<file path=[Content_Types].xml><?xml version="1.0" encoding="utf-8"?>
<Types xmlns="http://schemas.openxmlformats.org/package/2006/content-types"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6" r:id="rId19"/>
    <p:sldId id="274" r:id="rId20"/>
    <p:sldId id="275" r:id="rId21"/>
    <p:sldId id="277" r:id="rId22"/>
    <p:sldId id="276" r:id="rId23"/>
    <p:sldId id="278" r:id="rId24"/>
    <p:sldId id="287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286000"/>
            <a:ext cx="11457432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3600" b="1">
                <a:solidFill>
                  <a:srgbClr val="F5F5F5"/>
                </a:solidFill>
                <a:latin typeface="Arial"/>
                <a:ea typeface="Noto Sans TC"/>
              </a:rPr>
              <a:t>CUHK Philosophy Orientation Camp</a:t>
            </a:r>
          </a:p>
          <a:p>
            <a:pPr algn="ctr">
              <a:spcAft>
                <a:spcPts val="800"/>
              </a:spcAft>
            </a:pPr>
            <a:r>
              <a:rPr sz="6000" b="1">
                <a:solidFill>
                  <a:srgbClr val="F5F5F5"/>
                </a:solidFill>
                <a:latin typeface="Arial"/>
                <a:ea typeface="Noto Sans TC"/>
              </a:rPr>
              <a:t>Game Session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103120"/>
            <a:ext cx="1145743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9600" b="1">
                <a:solidFill>
                  <a:srgbClr val="F5F5F5"/>
                </a:solidFill>
                <a:latin typeface="Arial"/>
                <a:ea typeface="Noto Sans TC"/>
              </a:rPr>
              <a:t>PICK A 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274391"/>
            <a:ext cx="11457432" cy="24006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9600" b="1" dirty="0">
                <a:solidFill>
                  <a:srgbClr val="F5F5F5"/>
                </a:solidFill>
                <a:latin typeface="Arial"/>
                <a:ea typeface="Noto Sans TC"/>
              </a:rPr>
              <a:t>VIDEO DEMO</a:t>
            </a:r>
            <a:r>
              <a:rPr sz="9600" b="1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endParaRPr sz="15000" b="1" dirty="0">
              <a:solidFill>
                <a:srgbClr val="F5F5F5"/>
              </a:solidFill>
              <a:latin typeface="Noto Sans TC"/>
              <a:ea typeface="Noto Sans T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pic>
        <p:nvPicPr>
          <p:cNvPr id="3" name="g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2327" y="445770"/>
            <a:ext cx="10607040" cy="59664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194560"/>
            <a:ext cx="11457432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0" b="1">
                <a:solidFill>
                  <a:srgbClr val="F5F5F5"/>
                </a:solidFill>
                <a:latin typeface="Arial"/>
                <a:ea typeface="Noto Sans TC"/>
              </a:rPr>
              <a:t>WARM-UP</a:t>
            </a:r>
          </a:p>
        </p:txBody>
      </p:sp>
      <p:sp>
        <p:nvSpPr>
          <p:cNvPr id="4" name="Rectangle 3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pic>
        <p:nvPicPr>
          <p:cNvPr id="3" name="Picture 2" descr="p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502920"/>
            <a:ext cx="7627620" cy="4160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482803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  <a:ea typeface="Noto Sans TC"/>
              </a:rPr>
              <a:t>Congee or bread for breakfast?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Arial"/>
                <a:ea typeface="Noto Sans TC"/>
              </a:rPr>
              <a:t>Left: congee.   Right: bread.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pic>
        <p:nvPicPr>
          <p:cNvPr id="3" name="Picture 2" descr="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502920"/>
            <a:ext cx="7627620" cy="4160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482803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300" b="0" dirty="0" err="1">
                <a:solidFill>
                  <a:srgbClr val="F5F5F5"/>
                </a:solidFill>
                <a:latin typeface="Arial"/>
                <a:ea typeface="Noto Sans TC"/>
              </a:rPr>
              <a:t>Would you rather always be five minutes late, or twenty minutes early?</a:t>
            </a:r>
            <a:r>
              <a:rPr lang="zh-TW" altLang="en-US" sz="23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3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3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3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3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</a:p>
          <a:p>
            <a:pPr algn="ctr">
              <a:spcAft>
                <a:spcPts val="800"/>
              </a:spcAft>
            </a:pPr>
            <a:r>
              <a:rPr sz="2400" b="1" dirty="0" err="1">
                <a:solidFill>
                  <a:srgbClr val="FFD60A"/>
                </a:solidFill>
                <a:latin typeface="Arial"/>
                <a:ea typeface="Noto Sans TC"/>
              </a:rPr>
              <a:t>Left: five minutes late.   Right: twenty minutes early.</a:t>
            </a:r>
            <a:r>
              <a:rPr lang="zh-TW" altLang="en-US"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pic>
        <p:nvPicPr>
          <p:cNvPr id="3" name="Picture 2" descr="bu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502920"/>
            <a:ext cx="7627620" cy="4160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482803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  <a:ea typeface="Noto Sans TC"/>
              </a:rPr>
              <a:t>A pineapple bun must be served with butter.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Arial"/>
                <a:ea typeface="Noto Sans TC"/>
              </a:rPr>
              <a:t>Left: agree.   Right: disagree.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194560"/>
            <a:ext cx="11457432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0" b="1">
                <a:solidFill>
                  <a:srgbClr val="F5F5F5"/>
                </a:solidFill>
                <a:latin typeface="Arial"/>
                <a:ea typeface="Noto Sans TC"/>
              </a:rPr>
              <a:t>MAIN 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1</a:t>
            </a:r>
          </a:p>
        </p:txBody>
      </p:sp>
      <p:pic>
        <p:nvPicPr>
          <p:cNvPr id="4" name="Picture 3" descr="troll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 dirty="0" err="1">
                <a:solidFill>
                  <a:srgbClr val="F5F5F5"/>
                </a:solidFill>
                <a:latin typeface="Arial"/>
                <a:ea typeface="Noto Sans TC"/>
              </a:rPr>
              <a:t>A runaway trolley is heading towards five people. Pulling the lever will divert it onto a side track with one person.</a:t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pull.   Right: do not pull.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2</a:t>
            </a:r>
          </a:p>
        </p:txBody>
      </p:sp>
      <p:pic>
        <p:nvPicPr>
          <p:cNvPr id="4" name="Picture 3" descr="r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5F5F5"/>
                </a:solidFill>
                <a:latin typeface="Arial"/>
                <a:ea typeface="Noto Sans TC"/>
              </a:rPr>
              <a:t>A trolley is about to kill five people. Pushing a nearby stranger off the footbridge would stop it, but that person would die.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Arial"/>
                <a:ea typeface="Noto Sans TC"/>
              </a:rPr>
              <a:t>Left: push.   Right: do not push.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3</a:t>
            </a:r>
          </a:p>
        </p:txBody>
      </p:sp>
      <p:pic>
        <p:nvPicPr>
          <p:cNvPr id="4" name="Picture 3" descr="r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>Five patients each need a different organ and will die today. Killing one healthy person could save them.</a:t>
            </a:r>
            <a:r>
              <a:rPr sz="20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kill.   Right: do not kill.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4</a:t>
            </a:r>
          </a:p>
        </p:txBody>
      </p:sp>
      <p:pic>
        <p:nvPicPr>
          <p:cNvPr id="4" name="Picture 3" descr="r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300" b="0">
                <a:solidFill>
                  <a:srgbClr val="F5F5F5"/>
                </a:solidFill>
                <a:latin typeface="Arial"/>
                <a:ea typeface="Noto Sans TC"/>
              </a:rPr>
              <a:t>A parent steals a loaf of bread to feed a child who is close to starvation.</a:t>
            </a:r>
          </a:p>
          <a:p>
            <a:pPr algn="ctr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Left: find guilty.   Right: do not find guilty.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5</a:t>
            </a:r>
          </a:p>
        </p:txBody>
      </p:sp>
      <p:pic>
        <p:nvPicPr>
          <p:cNvPr id="4" name="Picture 3" descr="r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5F5F5"/>
                </a:solidFill>
                <a:latin typeface="Arial"/>
                <a:ea typeface="Noto Sans TC"/>
              </a:rPr>
              <a:t>A parent steals a steak. The child is not at risk of starvation, but has not eaten meat for a long time.</a:t>
            </a:r>
          </a:p>
          <a:p>
            <a:pPr algn="ctr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Left: find guilty.   Right: do not find guilty.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6</a:t>
            </a:r>
          </a:p>
        </p:txBody>
      </p:sp>
      <p:pic>
        <p:nvPicPr>
          <p:cNvPr id="4" name="Picture 3" descr="hap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  <a:ea typeface="Noto Sans TC"/>
              </a:rPr>
              <a:t>A machine can give you everlasting bliss in a simulation, and you would never realise it is an illusion.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Arial"/>
                <a:ea typeface="Noto Sans TC"/>
              </a:rPr>
              <a:t>Left: connect.   Right: do not connect.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7</a:t>
            </a:r>
          </a:p>
        </p:txBody>
      </p:sp>
      <p:pic>
        <p:nvPicPr>
          <p:cNvPr id="4" name="Picture 3" descr="te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>You are travelling to Mars. A teleporter will disassemble you and reconstruct you there.</a:t>
            </a:r>
            <a:r>
              <a:rPr lang="zh-TW" altLang="en-US" sz="22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use it.   Right: do not use it.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8</a:t>
            </a:r>
          </a:p>
        </p:txBody>
      </p:sp>
      <p:pic>
        <p:nvPicPr>
          <p:cNvPr id="4" name="Picture 3" descr="r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335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 dirty="0" err="1">
                <a:solidFill>
                  <a:srgbClr val="F5F5F5"/>
                </a:solidFill>
                <a:latin typeface="Arial"/>
                <a:ea typeface="Noto Sans TC"/>
              </a:rPr>
              <a:t>A terrorist has hidden a bomb in the city that will kill 10,000 people. The bomb will stop only if the terrorist is killed.</a:t>
            </a: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kill.   Right: do not kill.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>ROUND 9</a:t>
            </a:r>
            <a:r>
              <a:rPr lang="en-HK"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  <p:pic>
        <p:nvPicPr>
          <p:cNvPr id="4" name="Picture 3" descr="r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335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 dirty="0" err="1">
                <a:solidFill>
                  <a:srgbClr val="F5F5F5"/>
                </a:solidFill>
                <a:latin typeface="Arial"/>
                <a:ea typeface="Noto Sans TC"/>
              </a:rPr>
              <a:t>A terrorist has hidden a bomb in the city that will kill 10,000 people. The bomb will stop only if a hostage is killed.</a:t>
            </a:r>
            <a:r>
              <a:rPr lang="zh-TW" altLang="en-US" sz="20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kill.   Right: do not kill.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348894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10</a:t>
            </a:r>
          </a:p>
        </p:txBody>
      </p:sp>
      <p:pic>
        <p:nvPicPr>
          <p:cNvPr id="4" name="Picture 3" descr="r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>The government installs surveillance in every public place to prevent crime. The crime rate will fall sharply.</a:t>
            </a:r>
            <a:r>
              <a:rPr lang="zh-TW" altLang="en-US" sz="22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support.   Right: oppose.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11</a:t>
            </a:r>
          </a:p>
        </p:txBody>
      </p:sp>
      <p:pic>
        <p:nvPicPr>
          <p:cNvPr id="4" name="Picture 3" descr="r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>The government monitors everyone’s browsing history to prevent crime. The crime rate will fall sharply.</a:t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endParaRPr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support.   Right: oppose.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>ROUND 12</a:t>
            </a:r>
            <a:r>
              <a:rPr lang="en-HK"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  <p:pic>
        <p:nvPicPr>
          <p:cNvPr id="4" name="Picture 3" descr="r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400" b="0" dirty="0">
                <a:solidFill>
                  <a:srgbClr val="F5F5F5"/>
                </a:solidFill>
                <a:latin typeface="Arial"/>
                <a:ea typeface="Noto Sans TC"/>
              </a:rPr>
              <a:t>Should secondary-school students use AI?</a:t>
            </a:r>
            <a:r>
              <a:rPr lang="en-HK" altLang="zh-TW" sz="24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4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endParaRPr lang="en-HK" altLang="zh-TW"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yes.   Right: no.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>ROUND 13</a:t>
            </a:r>
            <a:r>
              <a:rPr lang="en-HK" sz="2400" b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  <p:pic>
        <p:nvPicPr>
          <p:cNvPr id="4" name="Picture 3" descr="r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 dirty="0" err="1">
                <a:solidFill>
                  <a:srgbClr val="F5F5F5"/>
                </a:solidFill>
                <a:latin typeface="Arial"/>
                <a:ea typeface="Noto Sans TC"/>
              </a:rPr>
              <a:t>Should secondary-school teachers be replaced by AI?</a:t>
            </a:r>
            <a:r>
              <a:rPr lang="zh-TW" altLang="en-US" sz="24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4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4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4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endParaRPr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yes.   Right: no.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14</a:t>
            </a:r>
          </a:p>
        </p:txBody>
      </p:sp>
      <p:pic>
        <p:nvPicPr>
          <p:cNvPr id="4" name="Picture 3" descr="r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>A hearing couple learn that their embryo will be born deaf. They want to edit its genes so the child can hear.</a:t>
            </a:r>
            <a:r>
              <a:rPr lang="zh-TW" altLang="en-US" sz="22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endParaRPr lang="en-HK" altLang="zh-TW"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>Left: acceptable.   Right: unacceptable.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>ROUND 15</a:t>
            </a:r>
            <a:r>
              <a:rPr lang="en-HK"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  <p:pic>
        <p:nvPicPr>
          <p:cNvPr id="4" name="Picture 3" descr="r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>A deaf couple learn that their embryo will be born hearing. They want to edit its genes so the child will be deaf.</a:t>
            </a:r>
            <a:r>
              <a:rPr lang="zh-TW" altLang="en-US" sz="20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endParaRPr lang="en-HK" altLang="zh-TW"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>Left: acceptable.   Right: unacceptable.</a:t>
            </a:r>
          </a:p>
        </p:txBody>
      </p:sp>
    </p:spTree>
    <p:extLst>
      <p:ext uri="{BB962C8B-B14F-4D97-AF65-F5344CB8AC3E}">
        <p14:creationId xmlns:p14="http://schemas.microsoft.com/office/powerpoint/2010/main" val="3973412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16</a:t>
            </a:r>
          </a:p>
        </p:txBody>
      </p:sp>
      <p:pic>
        <p:nvPicPr>
          <p:cNvPr id="4" name="Picture 3" descr="hireh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335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1900" dirty="0">
                <a:solidFill>
                  <a:srgbClr val="F5F5F5"/>
                </a:solidFill>
                <a:latin typeface="Arial"/>
                <a:ea typeface="Noto Sans TC"/>
              </a:rPr>
              <a:t>A local candidate and an ethnic-minority candidate apply for the same job. The ethnic-minority candidate performs better, but the company hires the local candidate. Is this reasonable?</a:t>
            </a: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>Left: reasonable.   Right: unreasonable.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17</a:t>
            </a:r>
          </a:p>
        </p:txBody>
      </p:sp>
      <p:pic>
        <p:nvPicPr>
          <p:cNvPr id="4" name="Picture 3" descr="r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1900" dirty="0">
                <a:solidFill>
                  <a:srgbClr val="F5F5F5"/>
                </a:solidFill>
                <a:latin typeface="Arial"/>
                <a:ea typeface="Noto Sans TC"/>
              </a:rPr>
              <a:t>A local candidate and an ethnic-minority candidate apply for the same job. The local candidate performs better, but the company hires the ethnic-minority candidate. Is this reasonable?</a:t>
            </a:r>
            <a:endParaRPr lang="en-HK" altLang="zh-TW" sz="200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reasonable.   Right: unreasonable.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>ROUND 18</a:t>
            </a:r>
            <a:r>
              <a:rPr lang="en-HK"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  <p:pic>
        <p:nvPicPr>
          <p:cNvPr id="4" name="Picture 3" descr="r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>A Hong Kong cha chaan teng displays a sign: “Local customers only.” Is this reasonable?</a:t>
            </a:r>
            <a:r>
              <a:rPr sz="22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2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endParaRPr lang="en-HK" altLang="zh-TW"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>Left: reasonable.   Right: unreasonable.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>ROUND 19</a:t>
            </a:r>
            <a:r>
              <a:rPr lang="en-HK"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4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  <p:pic>
        <p:nvPicPr>
          <p:cNvPr id="4" name="Picture 3" descr="jpr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300" dirty="0">
                <a:solidFill>
                  <a:srgbClr val="F5F5F5"/>
                </a:solidFill>
                <a:latin typeface="Arial"/>
                <a:ea typeface="Noto Sans TC"/>
              </a:rPr>
              <a:t>A Japanese izakaya displays a sign: “Local customers only.” Is this reasonable?</a:t>
            </a:r>
            <a:r>
              <a:rPr lang="zh-TW" altLang="en-US" sz="23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3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3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Arial"/>
                <a:ea typeface="Noto Sans TC"/>
              </a:rPr>
              <a:t>Left: reasonable.   Right: unreasonable.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Arial"/>
                <a:ea typeface="Noto Sans TC"/>
              </a:rPr>
              <a:t>ROUND 20</a:t>
            </a:r>
          </a:p>
        </p:txBody>
      </p:sp>
      <p:pic>
        <p:nvPicPr>
          <p:cNvPr id="4" name="Picture 3" descr="r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335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>You have a pill. If you take it, you will feel completely at peace with every belief you hold and never be troubled by any question again.</a:t>
            </a:r>
            <a:r>
              <a:rPr sz="2000" b="0" dirty="0" err="1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r>
              <a:rPr lang="zh-TW" altLang="en-US" sz="2000" b="0" dirty="0">
                <a:solidFill>
                  <a:srgbClr val="F5F5F5"/>
                </a:solidFill>
                <a:latin typeface="Arial"/>
                <a:ea typeface="Noto Sans TC"/>
              </a:rPr>
              <a:t/>
            </a:r>
            <a:endParaRPr lang="en-HK" altLang="zh-TW" sz="20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>Left: take it.   Right: do not take it.</a:t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 err="1">
                <a:solidFill>
                  <a:srgbClr val="FFD60A"/>
                </a:solidFill>
                <a:latin typeface="Arial"/>
                <a:ea typeface="Noto Sans TC"/>
              </a:rPr>
              <a:t/>
            </a:r>
            <a:r>
              <a:rPr sz="2800" b="1" dirty="0">
                <a:solidFill>
                  <a:srgbClr val="FFD60A"/>
                </a:solidFill>
                <a:latin typeface="Arial"/>
                <a:ea typeface="Noto Sans TC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194560"/>
            <a:ext cx="11457432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0" b="1">
                <a:solidFill>
                  <a:srgbClr val="F5F5F5"/>
                </a:solidFill>
                <a:latin typeface="Arial"/>
                <a:ea typeface="Noto Sans TC"/>
              </a:rPr>
              <a:t>DEBRIEF</a:t>
            </a:r>
          </a:p>
        </p:txBody>
      </p:sp>
      <p:sp>
        <p:nvSpPr>
          <p:cNvPr id="4" name="Rectangle 3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579</Words>
  <Application>Microsoft Office PowerPoint</Application>
  <PresentationFormat>Widescreen</PresentationFormat>
  <Paragraphs>73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Noto Sans TC</vt:lpstr>
      <vt:lpstr>Arial</vt:lpstr>
      <vt:lpstr>Calibri</vt:lpstr>
      <vt:lpstr>Office Theme</vt:lpstr>
      <vt:lpstr>CUHK Philosophy Orientation Camp</vt:lpstr>
      <vt:lpstr>PICK A SIDE</vt:lpstr>
      <vt:lpstr>Video Demonstration</vt:lpstr>
      <vt:lpstr>PowerPoint Presentation</vt:lpstr>
      <vt:lpstr>WARM-UP</vt:lpstr>
      <vt:lpstr>Congee or bread for breakfast?</vt:lpstr>
      <vt:lpstr>Would you rather always be five minutes late, or twenty minutes early?</vt:lpstr>
      <vt:lpstr>A pineapple bun must be served with butter.</vt:lpstr>
      <vt:lpstr>MAIN ROUND</vt:lpstr>
      <vt:lpstr>ROUND 1</vt:lpstr>
      <vt:lpstr>ROUND 2</vt:lpstr>
      <vt:lpstr>ROUND 3</vt:lpstr>
      <vt:lpstr>ROUND 4</vt:lpstr>
      <vt:lpstr>ROUND 5</vt:lpstr>
      <vt:lpstr>ROUND 6</vt:lpstr>
      <vt:lpstr>ROUND 7</vt:lpstr>
      <vt:lpstr>ROUND 8</vt:lpstr>
      <vt:lpstr>ROUND 9</vt:lpstr>
      <vt:lpstr>ROUND 10</vt:lpstr>
      <vt:lpstr>ROUND 11</vt:lpstr>
      <vt:lpstr>ROUND 12</vt:lpstr>
      <vt:lpstr>ROUND 13</vt:lpstr>
      <vt:lpstr>ROUND 14</vt:lpstr>
      <vt:lpstr>ROUND 15</vt:lpstr>
      <vt:lpstr>ROUND 16</vt:lpstr>
      <vt:lpstr>ROUND 17</vt:lpstr>
      <vt:lpstr>ROUND 18</vt:lpstr>
      <vt:lpstr>ROUND 19</vt:lpstr>
      <vt:lpstr>ROUND 20</vt:lpstr>
      <vt:lpstr>DEBRIEF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CHUK, Tai Wai</cp:lastModifiedBy>
  <cp:revision>343</cp:revision>
  <dcterms:modified xsi:type="dcterms:W3CDTF">2026-09-06T01:09:56Z</dcterms:modified>
</cp:coreProperties>
</file>