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82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 type="screen16x9"/>
  <p:notesSz cx="6858000" cy="9144000"/>
  <p:defaultTextStyle>
    <a:defPPr lvl="0">
      <a:defRPr lang="en-US"/>
    </a:defPPr>
    <a:lvl1pPr marL="0" lv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55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microsoft.com/office/2007/relationships/media" Target="../media/media1.mp4"/><Relationship Id="rId2" Type="http://schemas.openxmlformats.org/officeDocument/2006/relationships/video" Target="../media/media1.mp4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331720"/>
            <a:ext cx="10360152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6000" b="1">
                <a:solidFill>
                  <a:srgbClr val="9A9AA0"/>
                </a:solidFill>
                <a:latin typeface="Microsoft JhengHei"/>
                <a:ea typeface="Microsoft JhengHei"/>
              </a:rPr>
              <a:t>哲學系迎新營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429000"/>
            <a:ext cx="10360152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6000" b="1">
                <a:solidFill>
                  <a:srgbClr val="F5F5F5"/>
                </a:solidFill>
                <a:latin typeface="Microsoft JhengHei"/>
                <a:ea typeface="Microsoft JhengHei"/>
              </a:rPr>
              <a:t>遊戲環節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194560"/>
            <a:ext cx="1036015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>
                <a:solidFill>
                  <a:srgbClr val="9A9AA0"/>
                </a:solidFill>
                <a:latin typeface="Microsoft JhengHei"/>
                <a:ea typeface="Microsoft JhengHei"/>
              </a:rPr>
              <a:t>遊戲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108960"/>
            <a:ext cx="10360152" cy="1645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600" b="1">
                <a:solidFill>
                  <a:srgbClr val="F5F5F5"/>
                </a:solidFill>
                <a:latin typeface="Microsoft JhengHei"/>
                <a:ea typeface="Microsoft JhengHei"/>
              </a:rPr>
              <a:t>語言建築師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54480"/>
            <a:ext cx="11274552" cy="2926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0" b="1">
                <a:solidFill>
                  <a:srgbClr val="F5F5F5"/>
                </a:solidFill>
                <a:latin typeface="Microsoft JhengHei"/>
                <a:ea typeface="Microsoft JhengHei"/>
              </a:rPr>
              <a:t>背景</a:t>
            </a:r>
          </a:p>
        </p:txBody>
      </p:sp>
      <p:sp>
        <p:nvSpPr>
          <p:cNvPr id="3" name="Rectangle 2"/>
          <p:cNvSpPr/>
          <p:nvPr/>
        </p:nvSpPr>
        <p:spPr>
          <a:xfrm>
            <a:off x="4632807" y="4709160"/>
            <a:ext cx="2926080" cy="88900"/>
          </a:xfrm>
          <a:prstGeom prst="rect">
            <a:avLst/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3_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550" y="1257300"/>
            <a:ext cx="7962899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1325880"/>
            <a:ext cx="10362895" cy="417550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dirty="0" err="1">
                <a:solidFill>
                  <a:srgbClr val="F5F5F5"/>
                </a:solidFill>
                <a:latin typeface="Microsoft JhengHei"/>
                <a:ea typeface="Microsoft JhengHei"/>
              </a:rPr>
              <a:t>有一個原始部落</a:t>
            </a:r>
            <a:r>
              <a:rPr sz="2600" b="1" dirty="0">
                <a:solidFill>
                  <a:srgbClr val="F5F5F5"/>
                </a:solidFill>
                <a:latin typeface="Microsoft JhengHei"/>
                <a:ea typeface="Microsoft JhengHei"/>
              </a:rPr>
              <a:t>。</a:t>
            </a:r>
          </a:p>
          <a:p>
            <a:pPr algn="l">
              <a:spcBef>
                <a:spcPts val="2000"/>
              </a:spcBef>
            </a:pPr>
            <a:r>
              <a:rPr sz="2600" b="1" dirty="0" err="1">
                <a:solidFill>
                  <a:srgbClr val="F5F5F5"/>
                </a:solidFill>
                <a:latin typeface="Microsoft JhengHei"/>
                <a:ea typeface="Microsoft JhengHei"/>
              </a:rPr>
              <a:t>部落</a:t>
            </a:r>
            <a:r>
              <a:rPr lang="zh-TW" altLang="en-US" sz="2600" b="1" dirty="0">
                <a:solidFill>
                  <a:srgbClr val="F5F5F5"/>
                </a:solidFill>
                <a:latin typeface="Microsoft JhengHei"/>
                <a:ea typeface="Microsoft JhengHei"/>
              </a:rPr>
              <a:t>包含</a:t>
            </a:r>
            <a:r>
              <a:rPr sz="2600" b="1" dirty="0" err="1">
                <a:solidFill>
                  <a:srgbClr val="F5F5F5"/>
                </a:solidFill>
                <a:latin typeface="Microsoft JhengHei"/>
                <a:ea typeface="Microsoft JhengHei"/>
              </a:rPr>
              <a:t>三個場景</a:t>
            </a:r>
            <a:r>
              <a:rPr sz="2600" b="1" dirty="0">
                <a:solidFill>
                  <a:srgbClr val="F5F5F5"/>
                </a:solidFill>
                <a:latin typeface="Microsoft JhengHei"/>
                <a:ea typeface="Microsoft JhengHei"/>
              </a:rPr>
              <a:t>：</a:t>
            </a:r>
            <a:r>
              <a:rPr lang="zh-TW" altLang="en-US" sz="2600" b="1" dirty="0">
                <a:solidFill>
                  <a:srgbClr val="F5F5F5"/>
                </a:solidFill>
                <a:latin typeface="Microsoft JhengHei"/>
                <a:ea typeface="Microsoft JhengHei"/>
              </a:rPr>
              <a:t>村落（居住地）、森林（動物和獵物所在地）、河流（取水地）。</a:t>
            </a:r>
          </a:p>
          <a:p>
            <a:pPr algn="l">
              <a:spcBef>
                <a:spcPts val="2000"/>
              </a:spcBef>
            </a:pPr>
            <a:r>
              <a:rPr sz="2600" b="1" dirty="0" err="1">
                <a:solidFill>
                  <a:srgbClr val="F5F5F5"/>
                </a:solidFill>
                <a:latin typeface="Microsoft JhengHei"/>
                <a:ea typeface="Microsoft JhengHei"/>
              </a:rPr>
              <a:t>這個部落目前沒有任何語言</a:t>
            </a:r>
            <a:r>
              <a:rPr sz="2600" b="1" dirty="0">
                <a:solidFill>
                  <a:srgbClr val="F5F5F5"/>
                </a:solidFill>
                <a:latin typeface="Microsoft JhengHei"/>
                <a:ea typeface="Microsoft JhengHei"/>
              </a:rPr>
              <a:t>。</a:t>
            </a:r>
          </a:p>
          <a:p>
            <a:pPr algn="l">
              <a:spcBef>
                <a:spcPts val="2000"/>
              </a:spcBef>
            </a:pPr>
            <a:r>
              <a:rPr sz="2600" b="1" dirty="0" err="1">
                <a:solidFill>
                  <a:srgbClr val="F5F5F5"/>
                </a:solidFill>
                <a:latin typeface="Microsoft JhengHei"/>
                <a:ea typeface="Microsoft JhengHei"/>
              </a:rPr>
              <a:t>他們的主要生存方式是狩獵。為了狩獵，有時需要製造武器</a:t>
            </a:r>
            <a:r>
              <a:rPr sz="2600" b="1" dirty="0">
                <a:solidFill>
                  <a:srgbClr val="F5F5F5"/>
                </a:solidFill>
                <a:latin typeface="Microsoft JhengHei"/>
                <a:ea typeface="Microsoft JhengHei"/>
              </a:rPr>
              <a:t>。</a:t>
            </a:r>
          </a:p>
          <a:p>
            <a:pPr algn="l">
              <a:spcBef>
                <a:spcPts val="2000"/>
              </a:spcBef>
            </a:pPr>
            <a:r>
              <a:rPr sz="2600" b="1" dirty="0" err="1">
                <a:solidFill>
                  <a:srgbClr val="F5F5F5"/>
                </a:solidFill>
                <a:latin typeface="Microsoft JhengHei"/>
                <a:ea typeface="Microsoft JhengHei"/>
              </a:rPr>
              <a:t>部落中的獵人由不同性別的人混合組成</a:t>
            </a:r>
            <a:r>
              <a:rPr sz="2600" b="1" dirty="0">
                <a:solidFill>
                  <a:srgbClr val="F5F5F5"/>
                </a:solidFill>
                <a:latin typeface="Microsoft JhengHei"/>
                <a:ea typeface="Microsoft JhengHei"/>
              </a:rPr>
              <a:t>。</a:t>
            </a:r>
          </a:p>
          <a:p>
            <a:pPr algn="l">
              <a:spcBef>
                <a:spcPts val="2000"/>
              </a:spcBef>
            </a:pPr>
            <a:r>
              <a:rPr sz="2600" b="1" dirty="0" err="1">
                <a:solidFill>
                  <a:srgbClr val="F5F5F5"/>
                </a:solidFill>
                <a:latin typeface="Microsoft JhengHei"/>
                <a:ea typeface="Microsoft JhengHei"/>
              </a:rPr>
              <a:t>你們的任務：為這個部落設計一套語言</a:t>
            </a:r>
            <a:r>
              <a:rPr sz="2600" b="1" dirty="0">
                <a:solidFill>
                  <a:srgbClr val="F5F5F5"/>
                </a:solidFill>
                <a:latin typeface="Microsoft JhengHei"/>
                <a:ea typeface="Microsoft JhengHei"/>
              </a:rPr>
              <a:t>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120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場地佈置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0282" y="768096"/>
            <a:ext cx="11274552" cy="4937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 dirty="0" err="1">
                <a:solidFill>
                  <a:srgbClr val="F5F5F5"/>
                </a:solidFill>
                <a:latin typeface="Microsoft JhengHei"/>
                <a:ea typeface="Microsoft JhengHei"/>
              </a:rPr>
              <a:t>四個大圈，每圈七至八人。每圈對應白板上一個區</a:t>
            </a:r>
            <a:r>
              <a:rPr sz="2600" b="1" dirty="0">
                <a:solidFill>
                  <a:srgbClr val="F5F5F5"/>
                </a:solidFill>
                <a:latin typeface="Microsoft JhengHei"/>
                <a:ea typeface="Microsoft JhengHei"/>
              </a:rPr>
              <a:t>。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28800"/>
            <a:ext cx="2697480" cy="3291840"/>
          </a:xfrm>
          <a:prstGeom prst="rect">
            <a:avLst/>
          </a:prstGeom>
          <a:noFill/>
          <a:ln w="19050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1261872"/>
            <a:ext cx="2697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FFD60A"/>
                </a:solidFill>
                <a:latin typeface="Microsoft JhengHei"/>
                <a:ea typeface="Microsoft JhengHei"/>
              </a:rP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200400"/>
            <a:ext cx="1402689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9A9AA0"/>
                </a:solidFill>
                <a:latin typeface="Microsoft JhengHei"/>
                <a:ea typeface="Microsoft JhengHei"/>
              </a:rPr>
              <a:t>詞表</a:t>
            </a:r>
          </a:p>
        </p:txBody>
      </p:sp>
      <p:sp>
        <p:nvSpPr>
          <p:cNvPr id="7" name="Rectangle 6"/>
          <p:cNvSpPr/>
          <p:nvPr/>
        </p:nvSpPr>
        <p:spPr>
          <a:xfrm>
            <a:off x="2169414" y="1965960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735884" y="1965960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2169414" y="2569464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735884" y="2569464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2169414" y="3172968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2735884" y="3172968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2169414" y="3776472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2735884" y="3776472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2169414" y="4379976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2735884" y="4379976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3529584" y="1828800"/>
            <a:ext cx="2697480" cy="3291840"/>
          </a:xfrm>
          <a:prstGeom prst="rect">
            <a:avLst/>
          </a:prstGeom>
          <a:noFill/>
          <a:ln w="19050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3529584" y="1261872"/>
            <a:ext cx="2697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FFD60A"/>
                </a:solidFill>
                <a:latin typeface="Microsoft JhengHei"/>
                <a:ea typeface="Microsoft JhengHei"/>
              </a:rPr>
              <a:t>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75304" y="3200400"/>
            <a:ext cx="1402689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9A9AA0"/>
                </a:solidFill>
                <a:latin typeface="Microsoft JhengHei"/>
                <a:ea typeface="Microsoft JhengHei"/>
              </a:rPr>
              <a:t>詞表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13198" y="1965960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5579668" y="1965960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5013198" y="2569464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5579668" y="2569464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5013198" y="3172968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5579668" y="3172968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5013198" y="3776472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5579668" y="3776472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5013198" y="4379976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5579668" y="4379976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6373368" y="1828800"/>
            <a:ext cx="2697480" cy="3291840"/>
          </a:xfrm>
          <a:prstGeom prst="rect">
            <a:avLst/>
          </a:prstGeom>
          <a:noFill/>
          <a:ln w="19050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373368" y="1261872"/>
            <a:ext cx="2697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FFD60A"/>
                </a:solidFill>
                <a:latin typeface="Microsoft JhengHei"/>
                <a:ea typeface="Microsoft JhengHei"/>
              </a:rPr>
              <a:t>C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19088" y="3200400"/>
            <a:ext cx="1402689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9A9AA0"/>
                </a:solidFill>
                <a:latin typeface="Microsoft JhengHei"/>
                <a:ea typeface="Microsoft JhengHei"/>
              </a:rPr>
              <a:t>詞表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856982" y="1965960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8423452" y="1965960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7856982" y="2569464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8423452" y="2569464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7856982" y="3172968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8423452" y="3172968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7856982" y="3776472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8423452" y="3776472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7856982" y="4379976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8423452" y="4379976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9217152" y="1828800"/>
            <a:ext cx="2697480" cy="3291840"/>
          </a:xfrm>
          <a:prstGeom prst="rect">
            <a:avLst/>
          </a:prstGeom>
          <a:noFill/>
          <a:ln w="19050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9217152" y="1261872"/>
            <a:ext cx="2697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FFD60A"/>
                </a:solidFill>
                <a:latin typeface="Microsoft JhengHei"/>
                <a:ea typeface="Microsoft JhengHei"/>
              </a:rPr>
              <a:t>D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262872" y="3200400"/>
            <a:ext cx="1402689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9A9AA0"/>
                </a:solidFill>
                <a:latin typeface="Microsoft JhengHei"/>
                <a:ea typeface="Microsoft JhengHei"/>
              </a:rPr>
              <a:t>詞表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0700766" y="1965960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11267236" y="1965960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10700766" y="2569464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11267236" y="2569464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/>
          <p:cNvSpPr/>
          <p:nvPr/>
        </p:nvSpPr>
        <p:spPr>
          <a:xfrm>
            <a:off x="10700766" y="3172968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11267236" y="3172968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ectangle 51"/>
          <p:cNvSpPr/>
          <p:nvPr/>
        </p:nvSpPr>
        <p:spPr>
          <a:xfrm>
            <a:off x="10700766" y="3776472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ectangle 52"/>
          <p:cNvSpPr/>
          <p:nvPr/>
        </p:nvSpPr>
        <p:spPr>
          <a:xfrm>
            <a:off x="11267236" y="3776472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ectangle 53"/>
          <p:cNvSpPr/>
          <p:nvPr/>
        </p:nvSpPr>
        <p:spPr>
          <a:xfrm>
            <a:off x="10700766" y="4379976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ectangle 54"/>
          <p:cNvSpPr/>
          <p:nvPr/>
        </p:nvSpPr>
        <p:spPr>
          <a:xfrm>
            <a:off x="11267236" y="4379976"/>
            <a:ext cx="566470" cy="603504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457200" y="5349240"/>
            <a:ext cx="11274552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FFD60A"/>
                </a:solidFill>
                <a:latin typeface="Microsoft JhengHei"/>
                <a:ea typeface="Microsoft JhengHei"/>
              </a:rPr>
              <a:t>左邊：寫本組詞表。　右邊十格：記每輪票數。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17191"/>
            <a:ext cx="11274552" cy="240065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zh-TW" altLang="en-US" sz="15000" b="1" dirty="0">
                <a:solidFill>
                  <a:srgbClr val="F5F5F5"/>
                </a:solidFill>
                <a:latin typeface="Microsoft JhengHei"/>
                <a:ea typeface="Microsoft JhengHei"/>
              </a:rPr>
              <a:t>影片</a:t>
            </a:r>
            <a:r>
              <a:rPr sz="15000" b="1" dirty="0" err="1">
                <a:solidFill>
                  <a:srgbClr val="F5F5F5"/>
                </a:solidFill>
                <a:latin typeface="Microsoft JhengHei"/>
                <a:ea typeface="Microsoft JhengHei"/>
              </a:rPr>
              <a:t>示範</a:t>
            </a:r>
            <a:endParaRPr sz="15000" b="1" dirty="0">
              <a:solidFill>
                <a:srgbClr val="F5F5F5"/>
              </a:solidFill>
              <a:latin typeface="Microsoft JhengHei"/>
              <a:ea typeface="Microsoft JhengHei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32807" y="4709160"/>
            <a:ext cx="2926080" cy="88900"/>
          </a:xfrm>
          <a:prstGeom prst="rect">
            <a:avLst/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3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1870" y="445312"/>
            <a:ext cx="10607040" cy="59664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54480"/>
            <a:ext cx="11274552" cy="2926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0" b="1">
                <a:solidFill>
                  <a:srgbClr val="F5F5F5"/>
                </a:solidFill>
                <a:latin typeface="Microsoft JhengHei"/>
                <a:ea typeface="Microsoft JhengHei"/>
              </a:rPr>
              <a:t>熱身</a:t>
            </a:r>
          </a:p>
        </p:txBody>
      </p:sp>
      <p:sp>
        <p:nvSpPr>
          <p:cNvPr id="3" name="Rectangle 2"/>
          <p:cNvSpPr/>
          <p:nvPr/>
        </p:nvSpPr>
        <p:spPr>
          <a:xfrm>
            <a:off x="4632807" y="4709160"/>
            <a:ext cx="2926080" cy="88900"/>
          </a:xfrm>
          <a:prstGeom prst="rect">
            <a:avLst/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第二步　熱身詞表設計（10 分鐘）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417320"/>
            <a:ext cx="10362895" cy="265713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dirty="0" err="1">
                <a:solidFill>
                  <a:srgbClr val="F5F5F5"/>
                </a:solidFill>
                <a:latin typeface="Microsoft JhengHei"/>
                <a:ea typeface="Microsoft JhengHei"/>
              </a:rPr>
              <a:t>每組討論並設計</a:t>
            </a:r>
            <a:r>
              <a:rPr sz="2600" b="1" dirty="0">
                <a:solidFill>
                  <a:srgbClr val="F5F5F5"/>
                </a:solidFill>
                <a:latin typeface="Microsoft JhengHei"/>
                <a:ea typeface="Microsoft JhengHei"/>
              </a:rPr>
              <a:t> 10 </a:t>
            </a:r>
            <a:r>
              <a:rPr sz="2600" b="1" dirty="0" err="1">
                <a:solidFill>
                  <a:srgbClr val="F5F5F5"/>
                </a:solidFill>
                <a:latin typeface="Microsoft JhengHei"/>
                <a:ea typeface="Microsoft JhengHei"/>
              </a:rPr>
              <a:t>個詞，寫在白板左部空白區</a:t>
            </a:r>
            <a:r>
              <a:rPr sz="2600" b="1" dirty="0">
                <a:solidFill>
                  <a:srgbClr val="F5F5F5"/>
                </a:solidFill>
                <a:latin typeface="Microsoft JhengHei"/>
                <a:ea typeface="Microsoft JhengHei"/>
              </a:rPr>
              <a:t>。</a:t>
            </a:r>
          </a:p>
          <a:p>
            <a:pPr algn="l">
              <a:spcBef>
                <a:spcPts val="2200"/>
              </a:spcBef>
            </a:pPr>
            <a:r>
              <a:rPr sz="2600" b="1" dirty="0">
                <a:solidFill>
                  <a:srgbClr val="F5F5F5"/>
                </a:solidFill>
                <a:latin typeface="Microsoft JhengHei"/>
                <a:ea typeface="Microsoft JhengHei"/>
              </a:rPr>
              <a:t>「</a:t>
            </a:r>
            <a:r>
              <a:rPr sz="2600" b="1" dirty="0" err="1">
                <a:solidFill>
                  <a:srgbClr val="F5F5F5"/>
                </a:solidFill>
                <a:latin typeface="Microsoft JhengHei"/>
                <a:ea typeface="Microsoft JhengHei"/>
              </a:rPr>
              <a:t>詞」的定義：你們提出的每一個詞，必須能在任何一本正式出版的</a:t>
            </a:r>
            <a:r>
              <a:rPr lang="zh-TW" altLang="en-US" sz="2600" b="1" dirty="0">
                <a:solidFill>
                  <a:srgbClr val="F5F5F5"/>
                </a:solidFill>
                <a:latin typeface="Microsoft JhengHei"/>
                <a:ea typeface="Microsoft JhengHei"/>
              </a:rPr>
              <a:t>現代漢語</a:t>
            </a:r>
            <a:r>
              <a:rPr sz="2600" b="1" dirty="0" err="1">
                <a:solidFill>
                  <a:srgbClr val="F5F5F5"/>
                </a:solidFill>
                <a:latin typeface="Microsoft JhengHei"/>
                <a:ea typeface="Microsoft JhengHei"/>
              </a:rPr>
              <a:t>詞典查到</a:t>
            </a:r>
            <a:r>
              <a:rPr sz="2600" b="1" dirty="0">
                <a:solidFill>
                  <a:srgbClr val="F5F5F5"/>
                </a:solidFill>
                <a:latin typeface="Microsoft JhengHei"/>
                <a:ea typeface="Microsoft JhengHei"/>
              </a:rPr>
              <a:t>。</a:t>
            </a:r>
          </a:p>
          <a:p>
            <a:pPr algn="l">
              <a:spcBef>
                <a:spcPts val="2200"/>
              </a:spcBef>
            </a:pPr>
            <a:r>
              <a:rPr sz="2600" b="1" dirty="0" err="1">
                <a:solidFill>
                  <a:srgbClr val="F5F5F5"/>
                </a:solidFill>
                <a:latin typeface="Microsoft JhengHei"/>
                <a:ea typeface="Microsoft JhengHei"/>
              </a:rPr>
              <a:t>如果有人質疑某個詞是否算「詞</a:t>
            </a:r>
            <a:r>
              <a:rPr sz="2600" b="1" dirty="0">
                <a:solidFill>
                  <a:srgbClr val="F5F5F5"/>
                </a:solidFill>
                <a:latin typeface="Microsoft JhengHei"/>
                <a:ea typeface="Microsoft JhengHei"/>
              </a:rPr>
              <a:t>」，</a:t>
            </a:r>
            <a:r>
              <a:rPr sz="2600" b="1" dirty="0" err="1">
                <a:solidFill>
                  <a:srgbClr val="F5F5F5"/>
                </a:solidFill>
                <a:latin typeface="Microsoft JhengHei"/>
                <a:ea typeface="Microsoft JhengHei"/>
              </a:rPr>
              <a:t>只要提出者能指出任何一本</a:t>
            </a:r>
            <a:r>
              <a:rPr lang="zh-TW" altLang="en-US" sz="2600" b="1" dirty="0">
                <a:solidFill>
                  <a:srgbClr val="F5F5F5"/>
                </a:solidFill>
                <a:latin typeface="Microsoft JhengHei"/>
                <a:ea typeface="Microsoft JhengHei"/>
              </a:rPr>
              <a:t>現代漢語</a:t>
            </a:r>
            <a:r>
              <a:rPr sz="2600" b="1" dirty="0" err="1">
                <a:solidFill>
                  <a:srgbClr val="F5F5F5"/>
                </a:solidFill>
                <a:latin typeface="Microsoft JhengHei"/>
                <a:ea typeface="Microsoft JhengHei"/>
              </a:rPr>
              <a:t>詞典收錄了該詞，即接受</a:t>
            </a:r>
            <a:r>
              <a:rPr sz="2600" b="1" dirty="0">
                <a:solidFill>
                  <a:srgbClr val="F5F5F5"/>
                </a:solidFill>
                <a:latin typeface="Microsoft JhengHei"/>
                <a:ea typeface="Microsoft JhengHei"/>
              </a:rPr>
              <a:t>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9519"/>
            <a:ext cx="731520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zh-TW" altLang="en-US" sz="2400" b="1" dirty="0">
                <a:solidFill>
                  <a:srgbClr val="FFD60A"/>
                </a:solidFill>
                <a:latin typeface="Microsoft JhengHei"/>
                <a:ea typeface="Microsoft JhengHei"/>
              </a:rPr>
              <a:t>每輪流程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552" y="1028762"/>
            <a:ext cx="10362895" cy="552971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just"/>
            <a:r>
              <a:rPr lang="zh-TW" altLang="en-US" sz="2000" b="1" dirty="0">
                <a:solidFill>
                  <a:srgbClr val="F5F5F5"/>
                </a:solidFill>
                <a:latin typeface="Microsoft JhengHei"/>
                <a:ea typeface="Microsoft JhengHei"/>
              </a:rPr>
              <a:t>（</a:t>
            </a:r>
            <a:r>
              <a:rPr lang="en-US" altLang="zh-TW" sz="2000" b="1" dirty="0">
                <a:solidFill>
                  <a:srgbClr val="F5F5F5"/>
                </a:solidFill>
                <a:latin typeface="Microsoft JhengHei"/>
                <a:ea typeface="Microsoft JhengHei"/>
              </a:rPr>
              <a:t>1</a:t>
            </a:r>
            <a:r>
              <a:rPr lang="zh-TW" altLang="en-US" sz="2000" b="1" dirty="0">
                <a:solidFill>
                  <a:srgbClr val="F5F5F5"/>
                </a:solidFill>
                <a:latin typeface="Microsoft JhengHei"/>
                <a:ea typeface="Microsoft JhengHei"/>
              </a:rPr>
              <a:t>）展示一個場景，和場景中的人想表達的意思。全場閱讀。</a:t>
            </a:r>
          </a:p>
          <a:p>
            <a:pPr algn="just">
              <a:spcBef>
                <a:spcPts val="2200"/>
              </a:spcBef>
            </a:pPr>
            <a:r>
              <a:rPr lang="zh-TW" altLang="en-US" sz="2000" b="1" dirty="0">
                <a:solidFill>
                  <a:srgbClr val="F5F5F5"/>
                </a:solidFill>
                <a:latin typeface="Microsoft JhengHei"/>
                <a:ea typeface="Microsoft JhengHei"/>
              </a:rPr>
              <a:t>（</a:t>
            </a:r>
            <a:r>
              <a:rPr lang="en-US" altLang="zh-TW" sz="2000" b="1" dirty="0">
                <a:solidFill>
                  <a:srgbClr val="F5F5F5"/>
                </a:solidFill>
                <a:latin typeface="Microsoft JhengHei"/>
                <a:ea typeface="Microsoft JhengHei"/>
              </a:rPr>
              <a:t>2</a:t>
            </a:r>
            <a:r>
              <a:rPr lang="zh-TW" altLang="en-US" sz="2000" b="1" dirty="0">
                <a:solidFill>
                  <a:srgbClr val="F5F5F5"/>
                </a:solidFill>
                <a:latin typeface="Microsoft JhengHei"/>
                <a:ea typeface="Microsoft JhengHei"/>
              </a:rPr>
              <a:t>）每組內部討論 </a:t>
            </a:r>
            <a:r>
              <a:rPr lang="en-US" altLang="zh-TW" sz="2000" b="1" dirty="0">
                <a:solidFill>
                  <a:srgbClr val="F5F5F5"/>
                </a:solidFill>
                <a:latin typeface="Microsoft JhengHei"/>
                <a:ea typeface="Microsoft JhengHei"/>
              </a:rPr>
              <a:t>3 </a:t>
            </a:r>
            <a:r>
              <a:rPr lang="zh-TW" altLang="en-US" sz="2000" b="1" dirty="0">
                <a:solidFill>
                  <a:srgbClr val="F5F5F5"/>
                </a:solidFill>
                <a:latin typeface="Microsoft JhengHei"/>
                <a:ea typeface="Microsoft JhengHei"/>
              </a:rPr>
              <a:t>分鐘，用本組詞表組合出一個句子，表達畫面中那個人說的話或想的事。討論結束後將句子寫在白板上。</a:t>
            </a:r>
          </a:p>
          <a:p>
            <a:pPr algn="just">
              <a:spcBef>
                <a:spcPts val="2200"/>
              </a:spcBef>
            </a:pPr>
            <a:r>
              <a:rPr lang="zh-TW" altLang="en-US" sz="2000" b="1" dirty="0">
                <a:solidFill>
                  <a:srgbClr val="F5F5F5"/>
                </a:solidFill>
                <a:latin typeface="Microsoft JhengHei"/>
                <a:ea typeface="Microsoft JhengHei"/>
              </a:rPr>
              <a:t>（</a:t>
            </a:r>
            <a:r>
              <a:rPr lang="en-US" altLang="zh-TW" sz="2000" b="1" dirty="0">
                <a:solidFill>
                  <a:srgbClr val="F5F5F5"/>
                </a:solidFill>
                <a:latin typeface="Microsoft JhengHei"/>
                <a:ea typeface="Microsoft JhengHei"/>
              </a:rPr>
              <a:t>3</a:t>
            </a:r>
            <a:r>
              <a:rPr lang="zh-TW" altLang="en-US" sz="2000" b="1" dirty="0">
                <a:solidFill>
                  <a:srgbClr val="F5F5F5"/>
                </a:solidFill>
                <a:latin typeface="Microsoft JhengHei"/>
                <a:ea typeface="Microsoft JhengHei"/>
              </a:rPr>
              <a:t>）四組各派一人，用 </a:t>
            </a:r>
            <a:r>
              <a:rPr lang="en-US" altLang="zh-TW" sz="2000" b="1" dirty="0">
                <a:solidFill>
                  <a:srgbClr val="F5F5F5"/>
                </a:solidFill>
                <a:latin typeface="Microsoft JhengHei"/>
                <a:ea typeface="Microsoft JhengHei"/>
              </a:rPr>
              <a:t>30 </a:t>
            </a:r>
            <a:r>
              <a:rPr lang="zh-TW" altLang="en-US" sz="2000" b="1" dirty="0">
                <a:solidFill>
                  <a:srgbClr val="F5F5F5"/>
                </a:solidFill>
                <a:latin typeface="Microsoft JhengHei"/>
                <a:ea typeface="Microsoft JhengHei"/>
              </a:rPr>
              <a:t>秒解釋為什麼本組句子能表達畫面中的意思。</a:t>
            </a:r>
          </a:p>
          <a:p>
            <a:pPr algn="just">
              <a:spcBef>
                <a:spcPts val="2200"/>
              </a:spcBef>
            </a:pPr>
            <a:r>
              <a:rPr lang="zh-TW" altLang="en-US" sz="2000" b="1" dirty="0">
                <a:solidFill>
                  <a:srgbClr val="F5F5F5"/>
                </a:solidFill>
                <a:latin typeface="Microsoft JhengHei"/>
                <a:ea typeface="Microsoft JhengHei"/>
              </a:rPr>
              <a:t>（</a:t>
            </a:r>
            <a:r>
              <a:rPr lang="en-US" altLang="zh-TW" sz="2000" b="1" dirty="0">
                <a:solidFill>
                  <a:srgbClr val="F5F5F5"/>
                </a:solidFill>
                <a:latin typeface="Microsoft JhengHei"/>
                <a:ea typeface="Microsoft JhengHei"/>
              </a:rPr>
              <a:t>4</a:t>
            </a:r>
            <a:r>
              <a:rPr lang="zh-TW" altLang="en-US" sz="2000" b="1" dirty="0">
                <a:solidFill>
                  <a:srgbClr val="F5F5F5"/>
                </a:solidFill>
                <a:latin typeface="Microsoft JhengHei"/>
                <a:ea typeface="Microsoft JhengHei"/>
              </a:rPr>
              <a:t>）聽完四組解釋後，全場投票。每個人對四組句子分別判斷，問自己：「這個句子能否表達畫面中的意思？」</a:t>
            </a:r>
          </a:p>
          <a:p>
            <a:pPr algn="l">
              <a:spcBef>
                <a:spcPts val="1800"/>
              </a:spcBef>
            </a:pPr>
            <a:r>
              <a:rPr lang="zh-TW" altLang="en-US" sz="2000" b="1" dirty="0">
                <a:solidFill>
                  <a:srgbClr val="F5F5F5"/>
                </a:solidFill>
                <a:latin typeface="Microsoft JhengHei"/>
                <a:ea typeface="Microsoft JhengHei"/>
              </a:rPr>
              <a:t>　　能則舉手投該組，不能則不投。你可以投給 </a:t>
            </a:r>
            <a:r>
              <a:rPr lang="en-US" altLang="zh-TW" sz="2000" b="1" dirty="0">
                <a:solidFill>
                  <a:srgbClr val="F5F5F5"/>
                </a:solidFill>
                <a:latin typeface="Microsoft JhengHei"/>
                <a:ea typeface="Microsoft JhengHei"/>
              </a:rPr>
              <a:t>0 </a:t>
            </a:r>
            <a:r>
              <a:rPr lang="zh-TW" altLang="en-US" sz="2000" b="1" dirty="0">
                <a:solidFill>
                  <a:srgbClr val="F5F5F5"/>
                </a:solidFill>
                <a:latin typeface="Microsoft JhengHei"/>
                <a:ea typeface="Microsoft JhengHei"/>
              </a:rPr>
              <a:t>至 </a:t>
            </a:r>
            <a:r>
              <a:rPr lang="en-US" altLang="zh-TW" sz="2000" b="1" dirty="0">
                <a:solidFill>
                  <a:srgbClr val="F5F5F5"/>
                </a:solidFill>
                <a:latin typeface="Microsoft JhengHei"/>
                <a:ea typeface="Microsoft JhengHei"/>
              </a:rPr>
              <a:t>4 </a:t>
            </a:r>
            <a:r>
              <a:rPr lang="zh-TW" altLang="en-US" sz="2000" b="1" dirty="0">
                <a:solidFill>
                  <a:srgbClr val="F5F5F5"/>
                </a:solidFill>
                <a:latin typeface="Microsoft JhengHei"/>
                <a:ea typeface="Microsoft JhengHei"/>
              </a:rPr>
              <a:t>組中的任意數量。</a:t>
            </a:r>
          </a:p>
          <a:p>
            <a:pPr algn="l">
              <a:spcBef>
                <a:spcPts val="1800"/>
              </a:spcBef>
            </a:pPr>
            <a:r>
              <a:rPr lang="zh-TW" altLang="en-US" sz="2000" b="1" dirty="0">
                <a:solidFill>
                  <a:srgbClr val="F5F5F5"/>
                </a:solidFill>
                <a:latin typeface="Microsoft JhengHei"/>
                <a:ea typeface="Microsoft JhengHei"/>
              </a:rPr>
              <a:t>　　舉手計票，主持人將票數寫在對應方格中。</a:t>
            </a:r>
          </a:p>
          <a:p>
            <a:pPr algn="l">
              <a:spcBef>
                <a:spcPts val="1800"/>
              </a:spcBef>
            </a:pPr>
            <a:r>
              <a:rPr lang="zh-TW" altLang="en-US" sz="2000" b="1" dirty="0">
                <a:solidFill>
                  <a:srgbClr val="F5F5F5"/>
                </a:solidFill>
                <a:latin typeface="Microsoft JhengHei"/>
                <a:ea typeface="Microsoft JhengHei"/>
              </a:rPr>
              <a:t>（</a:t>
            </a:r>
            <a:r>
              <a:rPr lang="en-US" altLang="zh-TW" sz="2000" b="1" dirty="0">
                <a:solidFill>
                  <a:srgbClr val="F5F5F5"/>
                </a:solidFill>
                <a:latin typeface="Microsoft JhengHei"/>
                <a:ea typeface="Microsoft JhengHei"/>
              </a:rPr>
              <a:t>5</a:t>
            </a:r>
            <a:r>
              <a:rPr lang="zh-TW" altLang="en-US" sz="2000" b="1" dirty="0">
                <a:solidFill>
                  <a:srgbClr val="F5F5F5"/>
                </a:solidFill>
                <a:latin typeface="Microsoft JhengHei"/>
                <a:ea typeface="Microsoft JhengHei"/>
              </a:rPr>
              <a:t>）揭示參考答案。主持人簡要點評該輪測試的語言邊界。</a:t>
            </a:r>
          </a:p>
          <a:p>
            <a:pPr algn="l">
              <a:spcBef>
                <a:spcPts val="1800"/>
              </a:spcBef>
            </a:pPr>
            <a:r>
              <a:rPr lang="zh-TW" altLang="en-US" sz="2000" b="1" dirty="0">
                <a:solidFill>
                  <a:srgbClr val="F5F5F5"/>
                </a:solidFill>
                <a:latin typeface="Microsoft JhengHei"/>
                <a:ea typeface="Microsoft JhengHei"/>
              </a:rPr>
              <a:t>投票時，憑自己真實的判斷。</a:t>
            </a:r>
          </a:p>
          <a:p>
            <a:pPr algn="just">
              <a:spcBef>
                <a:spcPts val="2200"/>
              </a:spcBef>
            </a:pPr>
            <a:endParaRPr lang="zh-TW" altLang="en-US" sz="2000" b="1" dirty="0">
              <a:solidFill>
                <a:srgbClr val="F5F5F5"/>
              </a:solidFill>
              <a:latin typeface="Microsoft JhengHei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415103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熱身　一</a:t>
            </a:r>
          </a:p>
        </p:txBody>
      </p:sp>
      <p:pic>
        <p:nvPicPr>
          <p:cNvPr id="3" name="Picture 2" descr="g3_w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397" y="868680"/>
            <a:ext cx="7962899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532120"/>
            <a:ext cx="1127455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FFD60A"/>
                </a:solidFill>
                <a:latin typeface="Microsoft JhengHei"/>
                <a:ea typeface="Microsoft JhengHei"/>
              </a:rPr>
              <a:t>「小心！」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熱身　二</a:t>
            </a:r>
          </a:p>
        </p:txBody>
      </p:sp>
      <p:pic>
        <p:nvPicPr>
          <p:cNvPr id="3" name="Picture 2" descr="g3_w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840" y="868680"/>
            <a:ext cx="10238014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532120"/>
            <a:ext cx="1127455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FFD60A"/>
                </a:solidFill>
                <a:latin typeface="Microsoft JhengHei"/>
                <a:ea typeface="Microsoft JhengHei"/>
              </a:rPr>
              <a:t>「你痛嗎？」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54480"/>
            <a:ext cx="11274552" cy="2926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0" b="1">
                <a:solidFill>
                  <a:srgbClr val="F5F5F5"/>
                </a:solidFill>
                <a:latin typeface="Microsoft JhengHei"/>
                <a:ea typeface="Microsoft JhengHei"/>
              </a:rPr>
              <a:t>正式</a:t>
            </a:r>
          </a:p>
        </p:txBody>
      </p:sp>
      <p:sp>
        <p:nvSpPr>
          <p:cNvPr id="3" name="Rectangle 2"/>
          <p:cNvSpPr/>
          <p:nvPr/>
        </p:nvSpPr>
        <p:spPr>
          <a:xfrm>
            <a:off x="4632807" y="4709160"/>
            <a:ext cx="2926080" cy="88900"/>
          </a:xfrm>
          <a:prstGeom prst="rect">
            <a:avLst/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第四步　正式詞表設計（15 至 20 分鐘）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417320"/>
            <a:ext cx="10362895" cy="209288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dirty="0" err="1">
                <a:solidFill>
                  <a:srgbClr val="F5F5F5"/>
                </a:solidFill>
                <a:latin typeface="Microsoft JhengHei"/>
                <a:ea typeface="Microsoft JhengHei"/>
              </a:rPr>
              <a:t>每組</a:t>
            </a:r>
            <a:r>
              <a:rPr lang="zh-TW" altLang="en-US" sz="2600" b="1" dirty="0">
                <a:solidFill>
                  <a:srgbClr val="F5F5F5"/>
                </a:solidFill>
                <a:latin typeface="Microsoft JhengHei"/>
                <a:ea typeface="Microsoft JhengHei"/>
              </a:rPr>
              <a:t>重新為該部落設計一套語言，今次包含 </a:t>
            </a:r>
            <a:r>
              <a:rPr lang="en-US" altLang="zh-TW" sz="2600" b="1" dirty="0">
                <a:solidFill>
                  <a:srgbClr val="F5F5F5"/>
                </a:solidFill>
                <a:latin typeface="Microsoft JhengHei"/>
                <a:ea typeface="Microsoft JhengHei"/>
              </a:rPr>
              <a:t>30 </a:t>
            </a:r>
            <a:r>
              <a:rPr lang="zh-TW" altLang="en-US" sz="2600" b="1" dirty="0">
                <a:solidFill>
                  <a:srgbClr val="F5F5F5"/>
                </a:solidFill>
                <a:latin typeface="Microsoft JhengHei"/>
                <a:ea typeface="Microsoft JhengHei"/>
              </a:rPr>
              <a:t>個詞</a:t>
            </a:r>
            <a:r>
              <a:rPr sz="2600" b="1" dirty="0">
                <a:solidFill>
                  <a:srgbClr val="F5F5F5"/>
                </a:solidFill>
                <a:latin typeface="Microsoft JhengHei"/>
                <a:ea typeface="Microsoft JhengHei"/>
              </a:rPr>
              <a:t>。</a:t>
            </a:r>
            <a:endParaRPr lang="en-HK" sz="2600" b="1" dirty="0">
              <a:solidFill>
                <a:srgbClr val="F5F5F5"/>
              </a:solidFill>
              <a:latin typeface="Microsoft JhengHei"/>
              <a:ea typeface="Microsoft JhengHei"/>
            </a:endParaRPr>
          </a:p>
          <a:p>
            <a:pPr algn="l"/>
            <a:endParaRPr lang="en-HK" sz="2600" b="1" dirty="0">
              <a:solidFill>
                <a:srgbClr val="F5F5F5"/>
              </a:solidFill>
              <a:latin typeface="Microsoft JhengHei"/>
              <a:ea typeface="Microsoft JhengHei"/>
            </a:endParaRPr>
          </a:p>
          <a:p>
            <a:pPr algn="l"/>
            <a:r>
              <a:rPr sz="2600" b="1" dirty="0" err="1">
                <a:solidFill>
                  <a:srgbClr val="F5F5F5"/>
                </a:solidFill>
                <a:latin typeface="Microsoft JhengHei"/>
                <a:ea typeface="Microsoft JhengHei"/>
              </a:rPr>
              <a:t>熱身中你們遇到了什麼困難</a:t>
            </a:r>
            <a:r>
              <a:rPr sz="2600" b="1" dirty="0">
                <a:solidFill>
                  <a:srgbClr val="F5F5F5"/>
                </a:solidFill>
                <a:latin typeface="Microsoft JhengHei"/>
                <a:ea typeface="Microsoft JhengHei"/>
              </a:rPr>
              <a:t>？</a:t>
            </a:r>
            <a:r>
              <a:rPr lang="zh-TW" altLang="en-US" sz="2600" b="1">
                <a:solidFill>
                  <a:srgbClr val="F5F5F5"/>
                </a:solidFill>
                <a:latin typeface="Microsoft JhengHei"/>
                <a:ea typeface="Microsoft JhengHei"/>
              </a:rPr>
              <a:t>原來的語言</a:t>
            </a:r>
            <a:r>
              <a:rPr sz="2600" b="1" dirty="0" err="1">
                <a:solidFill>
                  <a:srgbClr val="F5F5F5"/>
                </a:solidFill>
                <a:latin typeface="Microsoft JhengHei"/>
                <a:ea typeface="Microsoft JhengHei"/>
              </a:rPr>
              <a:t>裡缺了什麼</a:t>
            </a:r>
            <a:r>
              <a:rPr sz="2600" b="1" dirty="0">
                <a:solidFill>
                  <a:srgbClr val="F5F5F5"/>
                </a:solidFill>
                <a:latin typeface="Microsoft JhengHei"/>
                <a:ea typeface="Microsoft JhengHei"/>
              </a:rPr>
              <a:t>？</a:t>
            </a:r>
            <a:endParaRPr lang="en-HK" sz="2600" b="1" dirty="0">
              <a:solidFill>
                <a:srgbClr val="F5F5F5"/>
              </a:solidFill>
              <a:latin typeface="Microsoft JhengHei"/>
              <a:ea typeface="Microsoft JhengHei"/>
            </a:endParaRPr>
          </a:p>
          <a:p>
            <a:pPr algn="l"/>
            <a:endParaRPr lang="en-HK" altLang="zh-TW" sz="2600" b="1" dirty="0">
              <a:solidFill>
                <a:srgbClr val="F5F5F5"/>
              </a:solidFill>
              <a:latin typeface="Microsoft JhengHei"/>
              <a:ea typeface="Microsoft JhengHei"/>
            </a:endParaRPr>
          </a:p>
          <a:p>
            <a:pPr algn="l"/>
            <a:r>
              <a:rPr lang="zh-TW" altLang="en-US" sz="2600" b="1" dirty="0">
                <a:solidFill>
                  <a:srgbClr val="F5F5F5"/>
                </a:solidFill>
                <a:latin typeface="Microsoft JhengHei"/>
                <a:ea typeface="Microsoft JhengHei"/>
              </a:rPr>
              <a:t>重新設計</a:t>
            </a:r>
            <a:r>
              <a:rPr sz="2600" b="1" dirty="0" err="1">
                <a:solidFill>
                  <a:srgbClr val="F5F5F5"/>
                </a:solidFill>
                <a:latin typeface="Microsoft JhengHei"/>
                <a:ea typeface="Microsoft JhengHei"/>
              </a:rPr>
              <a:t>時請考慮</a:t>
            </a:r>
            <a:r>
              <a:rPr sz="2600" b="1" dirty="0">
                <a:solidFill>
                  <a:srgbClr val="F5F5F5"/>
                </a:solidFill>
                <a:latin typeface="Microsoft JhengHei"/>
                <a:ea typeface="Microsoft JhengHei"/>
              </a:rPr>
              <a:t>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第 1 題</a:t>
            </a:r>
          </a:p>
        </p:txBody>
      </p:sp>
      <p:pic>
        <p:nvPicPr>
          <p:cNvPr id="3" name="Picture 2" descr="g3_s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397" y="868680"/>
            <a:ext cx="7962899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532120"/>
            <a:ext cx="1127455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FFD60A"/>
                </a:solidFill>
                <a:latin typeface="Microsoft JhengHei"/>
                <a:ea typeface="Microsoft JhengHei"/>
              </a:rPr>
              <a:t>「這隻狼是白天那隻。」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第 2 題</a:t>
            </a:r>
          </a:p>
        </p:txBody>
      </p:sp>
      <p:pic>
        <p:nvPicPr>
          <p:cNvPr id="3" name="Picture 2" descr="g3_s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397" y="868680"/>
            <a:ext cx="7962899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532120"/>
            <a:ext cx="1127455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FFD60A"/>
                </a:solidFill>
                <a:latin typeface="Microsoft JhengHei"/>
                <a:ea typeface="Microsoft JhengHei"/>
              </a:rPr>
              <a:t>「竟然連他都打到了野豬。」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第 3 題</a:t>
            </a:r>
          </a:p>
        </p:txBody>
      </p:sp>
      <p:pic>
        <p:nvPicPr>
          <p:cNvPr id="3" name="Picture 2" descr="g3_s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397" y="868680"/>
            <a:ext cx="7962899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532120"/>
            <a:ext cx="1127455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FFD60A"/>
                </a:solidFill>
                <a:latin typeface="Microsoft JhengHei"/>
                <a:ea typeface="Microsoft JhengHei"/>
              </a:rPr>
              <a:t>「你拿了太多肉。」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第 4 題</a:t>
            </a:r>
          </a:p>
        </p:txBody>
      </p:sp>
      <p:pic>
        <p:nvPicPr>
          <p:cNvPr id="3" name="Picture 2" descr="g3_s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397" y="868680"/>
            <a:ext cx="7962899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532120"/>
            <a:ext cx="1127455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>
                <a:solidFill>
                  <a:srgbClr val="FFD60A"/>
                </a:solidFill>
                <a:latin typeface="Microsoft JhengHei"/>
                <a:ea typeface="Microsoft JhengHei"/>
              </a:rPr>
              <a:t>「如果當時我們走右邊，就追上了。」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第 5 題</a:t>
            </a:r>
          </a:p>
        </p:txBody>
      </p:sp>
      <p:pic>
        <p:nvPicPr>
          <p:cNvPr id="3" name="Picture 2" descr="g3_s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397" y="868680"/>
            <a:ext cx="7962899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532120"/>
            <a:ext cx="1127455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>
                <a:solidFill>
                  <a:srgbClr val="FFD60A"/>
                </a:solidFill>
                <a:latin typeface="Microsoft JhengHei"/>
                <a:ea typeface="Microsoft JhengHei"/>
              </a:rPr>
              <a:t>「我覺得我剛才看到什麼東西動了，但我可能看錯了。」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第 6 題</a:t>
            </a:r>
          </a:p>
        </p:txBody>
      </p:sp>
      <p:pic>
        <p:nvPicPr>
          <p:cNvPr id="3" name="Picture 2" descr="g3_s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840" y="868680"/>
            <a:ext cx="10238014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532120"/>
            <a:ext cx="1127455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>
                <a:solidFill>
                  <a:srgbClr val="FFD60A"/>
                </a:solidFill>
                <a:latin typeface="Microsoft JhengHei"/>
                <a:ea typeface="Microsoft JhengHei"/>
              </a:rPr>
              <a:t>「我應該以友好的態度對待他。」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第 7 題</a:t>
            </a:r>
          </a:p>
        </p:txBody>
      </p:sp>
      <p:pic>
        <p:nvPicPr>
          <p:cNvPr id="3" name="Picture 2" descr="g3_s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4885" y="868680"/>
            <a:ext cx="7781925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532120"/>
            <a:ext cx="1127455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FFD60A"/>
                </a:solidFill>
                <a:latin typeface="Microsoft JhengHei"/>
                <a:ea typeface="Microsoft JhengHei"/>
              </a:rPr>
              <a:t>「我很孤獨。」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第 8 題</a:t>
            </a:r>
          </a:p>
        </p:txBody>
      </p:sp>
      <p:pic>
        <p:nvPicPr>
          <p:cNvPr id="3" name="Picture 2" descr="g3_s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1461" y="868680"/>
            <a:ext cx="6848772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532120"/>
            <a:ext cx="1127455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FFD60A"/>
                </a:solidFill>
                <a:latin typeface="Microsoft JhengHei"/>
                <a:ea typeface="Microsoft JhengHei"/>
              </a:rPr>
              <a:t>「我估計至少有三十隻。」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第 9 題</a:t>
            </a:r>
          </a:p>
        </p:txBody>
      </p:sp>
      <p:pic>
        <p:nvPicPr>
          <p:cNvPr id="3" name="Picture 2" descr="g3_s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397" y="868680"/>
            <a:ext cx="7962899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532120"/>
            <a:ext cx="1127455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>
                <a:solidFill>
                  <a:srgbClr val="FFD60A"/>
                </a:solidFill>
                <a:latin typeface="Microsoft JhengHei"/>
                <a:ea typeface="Microsoft JhengHei"/>
              </a:rPr>
              <a:t>「為了明天能打到獵物，我們現在要做武器。」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Microsoft JhengHei"/>
                <a:ea typeface="Microsoft JhengHei"/>
              </a:rPr>
              <a:t>第 10 題</a:t>
            </a:r>
          </a:p>
        </p:txBody>
      </p:sp>
      <p:pic>
        <p:nvPicPr>
          <p:cNvPr id="3" name="Picture 2" descr="g3_s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397" y="868680"/>
            <a:ext cx="7962899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532120"/>
            <a:ext cx="1127455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>
                <a:solidFill>
                  <a:srgbClr val="FFD60A"/>
                </a:solidFill>
                <a:latin typeface="Microsoft JhengHei"/>
                <a:ea typeface="Microsoft JhengHei"/>
              </a:rPr>
              <a:t>「雖然雨很大，我們必須在天黑前回村。」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54480"/>
            <a:ext cx="11274552" cy="2926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0" b="1">
                <a:solidFill>
                  <a:srgbClr val="F5F5F5"/>
                </a:solidFill>
                <a:latin typeface="Microsoft JhengHei"/>
                <a:ea typeface="Microsoft JhengHei"/>
              </a:rPr>
              <a:t>小結</a:t>
            </a:r>
          </a:p>
        </p:txBody>
      </p:sp>
      <p:sp>
        <p:nvSpPr>
          <p:cNvPr id="3" name="Rectangle 2"/>
          <p:cNvSpPr/>
          <p:nvPr/>
        </p:nvSpPr>
        <p:spPr>
          <a:xfrm>
            <a:off x="4632807" y="4709160"/>
            <a:ext cx="2926080" cy="88900"/>
          </a:xfrm>
          <a:prstGeom prst="rect">
            <a:avLst/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414</Words>
  <Application>Microsoft Office PowerPoint</Application>
  <PresentationFormat>Widescreen</PresentationFormat>
  <Paragraphs>69</Paragraphs>
  <Slides>26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Microsoft JhengHei</vt:lpstr>
      <vt:lpstr>Arial</vt:lpstr>
      <vt:lpstr>Calibri</vt:lpstr>
      <vt:lpstr>Office Theme</vt:lpstr>
      <vt:lpstr>哲學系迎新營</vt:lpstr>
      <vt:lpstr>遊戲</vt:lpstr>
      <vt:lpstr>背景</vt:lpstr>
      <vt:lpstr>PowerPoint Presentation</vt:lpstr>
      <vt:lpstr>有一個原始部落。</vt:lpstr>
      <vt:lpstr>場地佈置</vt:lpstr>
      <vt:lpstr>影片示範</vt:lpstr>
      <vt:lpstr>PowerPoint Presentation</vt:lpstr>
      <vt:lpstr>熱身</vt:lpstr>
      <vt:lpstr>第二步　熱身詞表設計（10 分鐘）</vt:lpstr>
      <vt:lpstr>每輪流程</vt:lpstr>
      <vt:lpstr>熱身　一</vt:lpstr>
      <vt:lpstr>熱身　二</vt:lpstr>
      <vt:lpstr>正式</vt:lpstr>
      <vt:lpstr>第四步　正式詞表設計（15 至 20 分鐘）</vt:lpstr>
      <vt:lpstr>第 1 題</vt:lpstr>
      <vt:lpstr>第 2 題</vt:lpstr>
      <vt:lpstr>第 3 題</vt:lpstr>
      <vt:lpstr>第 4 題</vt:lpstr>
      <vt:lpstr>第 5 題</vt:lpstr>
      <vt:lpstr>第 6 題</vt:lpstr>
      <vt:lpstr>第 7 題</vt:lpstr>
      <vt:lpstr>第 8 題</vt:lpstr>
      <vt:lpstr>第 9 題</vt:lpstr>
      <vt:lpstr>第 10 題</vt:lpstr>
      <vt:lpstr>小結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CHUK, Tai Wai</cp:lastModifiedBy>
  <cp:revision>7</cp:revision>
  <dcterms:modified xsi:type="dcterms:W3CDTF">2026-09-04T13:51:40Z</dcterms:modified>
</cp:coreProperties>
</file>