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2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 type="screen16x9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331720"/>
            <a:ext cx="103601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9A9AA0"/>
                </a:solidFill>
                <a:latin typeface="Arial"/>
                <a:ea typeface="Microsoft JhengHei"/>
              </a:rPr>
              <a:t>CUHK Philosophy Orientation Camp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29000"/>
            <a:ext cx="103601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000" b="1">
                <a:solidFill>
                  <a:srgbClr val="F5F5F5"/>
                </a:solidFill>
                <a:latin typeface="Arial"/>
                <a:ea typeface="Microsoft JhengHei"/>
              </a:rPr>
              <a:t>Game Session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74519"/>
            <a:ext cx="10360152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9A9AA0"/>
                </a:solidFill>
                <a:latin typeface="Arial"/>
                <a:ea typeface="Microsoft JhengHei"/>
              </a:rPr>
              <a:t>GAME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108960"/>
            <a:ext cx="10360152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600" b="1">
                <a:solidFill>
                  <a:srgbClr val="F5F5F5"/>
                </a:solidFill>
                <a:latin typeface="Arial"/>
                <a:ea typeface="Microsoft JhengHei"/>
              </a:rPr>
              <a:t>LANGUAGE ARCHITECT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SCENARIO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3_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1257300"/>
            <a:ext cx="7962899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325880"/>
            <a:ext cx="10362895" cy="417550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dirty="0" err="1">
                <a:solidFill>
                  <a:srgbClr val="F5F5F5"/>
                </a:solidFill>
                <a:latin typeface="Arial"/>
                <a:ea typeface="Microsoft JhengHei"/>
              </a:rPr>
              <a:t>There is an early human community.</a:t>
            </a:r>
            <a:r>
              <a:rPr sz="26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000"/>
              </a:spcBef>
            </a:pPr>
            <a:r>
              <a:rPr sz="2000" b="1" dirty="0" err="1">
                <a:solidFill>
                  <a:srgbClr val="F5F5F5"/>
                </a:solidFill>
                <a:latin typeface="Arial"/>
                <a:ea typeface="Microsoft JhengHei"/>
              </a:rPr>
              <a:t>It has three settings: a village (where people live), a forest (where animals and prey are found), and a river (where water is collected).</a:t>
            </a: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0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000"/>
              </a:spcBef>
            </a:pPr>
            <a:r>
              <a:rPr sz="2400" b="1" dirty="0" err="1">
                <a:solidFill>
                  <a:srgbClr val="F5F5F5"/>
                </a:solidFill>
                <a:latin typeface="Arial"/>
                <a:ea typeface="Microsoft JhengHei"/>
              </a:rPr>
              <a:t>This community does not yet have a language.</a:t>
            </a:r>
            <a:r>
              <a:rPr sz="24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000"/>
              </a:spcBef>
            </a:pPr>
            <a:r>
              <a:rPr sz="2300" b="1" dirty="0" err="1">
                <a:solidFill>
                  <a:srgbClr val="F5F5F5"/>
                </a:solidFill>
                <a:latin typeface="Arial"/>
                <a:ea typeface="Microsoft JhengHei"/>
              </a:rPr>
              <a:t>People survive mainly by hunting, which sometimes requires making weapons.</a:t>
            </a:r>
            <a:r>
              <a:rPr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000"/>
              </a:spcBef>
            </a:pPr>
            <a:r>
              <a:rPr sz="2400" b="1" dirty="0" err="1">
                <a:solidFill>
                  <a:srgbClr val="F5F5F5"/>
                </a:solidFill>
                <a:latin typeface="Arial"/>
                <a:ea typeface="Microsoft JhengHei"/>
              </a:rPr>
              <a:t>The hunters include people of different genders.</a:t>
            </a:r>
            <a:r>
              <a:rPr sz="24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000"/>
              </a:spcBef>
            </a:pPr>
            <a:r>
              <a:rPr sz="2400" b="1" dirty="0" err="1">
                <a:solidFill>
                  <a:srgbClr val="F5F5F5"/>
                </a:solidFill>
                <a:latin typeface="Arial"/>
                <a:ea typeface="Microsoft JhengHei"/>
              </a:rPr>
              <a:t>Your task: design a language for this community.</a:t>
            </a:r>
            <a:r>
              <a:rPr sz="24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ROOM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282" y="768096"/>
            <a:ext cx="11274552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>Form four large circles of 7–8 people. Each circle corresponds to one section of the whiteboard.</a:t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Arial"/>
                <a:ea typeface="Microsoft JhengHe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Arial"/>
                <a:ea typeface="Microsoft JhengHei"/>
              </a:rPr>
              <a:t>WORD LIST</a:t>
            </a:r>
          </a:p>
        </p:txBody>
      </p:sp>
      <p:sp>
        <p:nvSpPr>
          <p:cNvPr id="7" name="Rectangle 6"/>
          <p:cNvSpPr/>
          <p:nvPr/>
        </p:nvSpPr>
        <p:spPr>
          <a:xfrm>
            <a:off x="2169414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735884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169414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735884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169414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735884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169414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735884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169414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735884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529584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529584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Arial"/>
                <a:ea typeface="Microsoft JhengHei"/>
              </a:rPr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75304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Arial"/>
                <a:ea typeface="Microsoft JhengHei"/>
              </a:rPr>
              <a:t>WORD LIST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13198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579668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013198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579668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013198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579668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013198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579668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013198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579668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373368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373368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Arial"/>
                <a:ea typeface="Microsoft JhengHei"/>
              </a:rPr>
              <a:t>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19088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Arial"/>
                <a:ea typeface="Microsoft JhengHei"/>
              </a:rPr>
              <a:t>WORD LIST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856982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8423452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7856982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8423452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7856982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423452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856982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423452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7856982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423452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9217152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217152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Arial"/>
                <a:ea typeface="Microsoft JhengHei"/>
              </a:rPr>
              <a:t>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262872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Arial"/>
                <a:ea typeface="Microsoft JhengHei"/>
              </a:rPr>
              <a:t>WORD LIST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700766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11267236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10700766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11267236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10700766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11267236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10700766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11267236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10700766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11267236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457200" y="5349240"/>
            <a:ext cx="11274552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D60A"/>
                </a:solidFill>
                <a:latin typeface="Arial"/>
                <a:ea typeface="Microsoft JhengHei"/>
              </a:rPr>
              <a:t>Left: write your group’s word list.   Ten boxes on the right: record each round’s votes.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17191"/>
            <a:ext cx="11274552" cy="24006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zh-TW" altLang="en-US" sz="9600" b="1" dirty="0">
                <a:solidFill>
                  <a:srgbClr val="F5F5F5"/>
                </a:solidFill>
                <a:latin typeface="Arial"/>
                <a:ea typeface="Microsoft JhengHei"/>
              </a:rPr>
              <a:t>VIDEO DEMO</a:t>
            </a:r>
            <a:r>
              <a:rPr sz="96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endParaRPr sz="150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1870" y="445312"/>
            <a:ext cx="10607040" cy="5966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WARM-UP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STEP 2 · WARM-UP WORD LIST (10 MINUTES)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62895" cy="2657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>Each group discusses and designs 10 words, then writes them in the blank area on the left of the whiteboard.</a:t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200"/>
              </a:spcBef>
            </a:pPr>
            <a:r>
              <a:rPr sz="2000" b="1" dirty="0">
                <a:solidFill>
                  <a:srgbClr val="F5F5F5"/>
                </a:solidFill>
                <a:latin typeface="Arial"/>
                <a:ea typeface="Microsoft JhengHei"/>
              </a:rPr>
              <a:t>Definition of “word”: every word you propose must appear in at least one formally published modern Chinese dictionary.</a:t>
            </a:r>
            <a:r>
              <a:rPr sz="20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0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200"/>
              </a:spcBef>
            </a:pPr>
            <a:r>
              <a:rPr sz="2000" b="1" dirty="0" err="1">
                <a:solidFill>
                  <a:srgbClr val="F5F5F5"/>
                </a:solidFill>
                <a:latin typeface="Arial"/>
                <a:ea typeface="Microsoft JhengHei"/>
              </a:rPr>
              <a:t>If a word is challenged, accept it as long as its proposer can identify a modern Chinese dictionary that includes it.</a:t>
            </a:r>
            <a:r>
              <a:rPr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0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0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9519"/>
            <a:ext cx="73152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zh-TW" altLang="en-US" sz="2400" b="1" dirty="0">
                <a:solidFill>
                  <a:srgbClr val="FFD60A"/>
                </a:solidFill>
                <a:latin typeface="Arial"/>
                <a:ea typeface="Microsoft JhengHei"/>
              </a:rPr>
              <a:t>ROUND PROCEDURE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552" y="1028762"/>
            <a:ext cx="10362895" cy="55297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>1. Show a scene and the meaning its character wants to express. Everyone reads it.</a:t>
            </a:r>
            <a:r>
              <a:rPr lang="en-US" altLang="zh-TW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just">
              <a:spcBef>
                <a:spcPts val="2200"/>
              </a:spcBef>
            </a:pPr>
            <a:r>
              <a:rPr lang="zh-TW" altLang="en-US" sz="1900" b="1" dirty="0">
                <a:solidFill>
                  <a:srgbClr val="F5F5F5"/>
                </a:solidFill>
                <a:latin typeface="Arial"/>
                <a:ea typeface="Microsoft JhengHei"/>
              </a:rPr>
              <a:t>2. Each group discusses for 3 minutes and combines words from its list into one sentence expressing what the character says or thinks. Then write the sentence on the whiteboard.</a:t>
            </a:r>
            <a:r>
              <a:rPr lang="en-US" altLang="zh-TW" sz="19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19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en-US" altLang="zh-TW" sz="19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19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just">
              <a:spcBef>
                <a:spcPts val="22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>3. One person from each group has 30 seconds to explain why the group’s sentence expresses the intended meaning.</a:t>
            </a:r>
            <a:r>
              <a:rPr lang="en-US" altLang="zh-TW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en-US" altLang="zh-TW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just">
              <a:spcBef>
                <a:spcPts val="22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>4. After all four explanations, everyone votes. Judge each sentence separately: “Can this sentence express the intended meaning?”</a:t>
            </a:r>
            <a:r>
              <a:rPr lang="en-US" altLang="zh-TW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1800"/>
              </a:spcBef>
            </a:pPr>
            <a:r>
              <a:rPr lang="zh-TW" altLang="en-US" sz="1800" b="1" dirty="0">
                <a:solidFill>
                  <a:srgbClr val="F5F5F5"/>
                </a:solidFill>
                <a:latin typeface="Arial"/>
                <a:ea typeface="Microsoft JhengHei"/>
              </a:rPr>
              <a:t>Raise your hand for every group whose sentence works. You may vote for any number of groups from 0 to 4.</a:t>
            </a:r>
            <a:r>
              <a:rPr lang="en-US" altLang="zh-TW" sz="18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18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en-US" altLang="zh-TW" sz="18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18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1800"/>
              </a:spcBef>
            </a:pPr>
            <a:r>
              <a:rPr lang="zh-TW" altLang="en-US" sz="1800" b="1" dirty="0">
                <a:solidFill>
                  <a:srgbClr val="F5F5F5"/>
                </a:solidFill>
                <a:latin typeface="Arial"/>
                <a:ea typeface="Microsoft JhengHei"/>
              </a:rPr>
              <a:t>Count raised hands; the facilitator records each total in the corresponding box.</a:t>
            </a:r>
          </a:p>
          <a:p>
            <a:pPr algn="l">
              <a:spcBef>
                <a:spcPts val="18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>5. Reveal the reference answer. The facilitator briefly explains which boundary of language the round tests.</a:t>
            </a:r>
            <a:r>
              <a:rPr lang="en-US" altLang="zh-TW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18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Arial"/>
                <a:ea typeface="Microsoft JhengHei"/>
              </a:rPr>
              <a:t>Vote according to your own genuine judgement.</a:t>
            </a:r>
          </a:p>
          <a:p>
            <a:pPr algn="just">
              <a:spcBef>
                <a:spcPts val="2200"/>
              </a:spcBef>
            </a:pPr>
            <a:endParaRPr lang="zh-TW" altLang="en-US" sz="20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415103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WARM-UP 1</a:t>
            </a:r>
          </a:p>
        </p:txBody>
      </p:sp>
      <p:pic>
        <p:nvPicPr>
          <p:cNvPr id="3" name="Picture 2" descr="g3_w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Arial"/>
                <a:ea typeface="Microsoft JhengHei"/>
              </a:rPr>
              <a:t>“Watch out!”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WARM-UP 2</a:t>
            </a:r>
          </a:p>
        </p:txBody>
      </p:sp>
      <p:pic>
        <p:nvPicPr>
          <p:cNvPr id="3" name="Picture 2" descr="g3_w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40" y="868680"/>
            <a:ext cx="10238014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Arial"/>
                <a:ea typeface="Microsoft JhengHei"/>
              </a:rPr>
              <a:t>“Are you in pain?”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MAIN ROUND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STEP 4 · MAIN WORD LIST (15–20 MINUTES)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62895" cy="20928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dirty="0" err="1">
                <a:solidFill>
                  <a:srgbClr val="F5F5F5"/>
                </a:solidFill>
                <a:latin typeface="Arial"/>
                <a:ea typeface="Microsoft JhengHei"/>
              </a:rPr>
              <a:t>Each group redesigns the community’s language, this time with 30 words.</a:t>
            </a:r>
            <a:r>
              <a:rPr lang="zh-TW" altLang="en-US"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en-US" altLang="zh-TW"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endParaRPr lang="en-HK" sz="26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  <a:p>
            <a:pPr algn="l"/>
            <a:endParaRPr lang="en-HK" sz="26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  <a:p>
            <a:pPr algn="l"/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>What difficulties arose during the warm-up? What was missing from your original language?</a:t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200" b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endParaRPr lang="en-HK" sz="26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  <a:p>
            <a:pPr algn="l"/>
            <a:endParaRPr lang="en-HK" altLang="zh-TW" sz="26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  <a:p>
            <a:pPr algn="l"/>
            <a:r>
              <a:rPr lang="zh-TW" altLang="en-US" sz="2400" b="1" dirty="0">
                <a:solidFill>
                  <a:srgbClr val="F5F5F5"/>
                </a:solidFill>
                <a:latin typeface="Arial"/>
                <a:ea typeface="Microsoft JhengHei"/>
              </a:rPr>
              <a:t>Take those gaps into account as you redesign it.</a:t>
            </a:r>
            <a:r>
              <a:rPr sz="24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4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QUESTION 1</a:t>
            </a:r>
          </a:p>
        </p:txBody>
      </p:sp>
      <p:pic>
        <p:nvPicPr>
          <p:cNvPr id="3" name="Picture 2" descr="g3_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FD60A"/>
                </a:solidFill>
                <a:latin typeface="Arial"/>
                <a:ea typeface="Microsoft JhengHei"/>
              </a:rPr>
              <a:t>“This is the same wolf we saw in daylight.”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QUESTION 2</a:t>
            </a:r>
          </a:p>
        </p:txBody>
      </p:sp>
      <p:pic>
        <p:nvPicPr>
          <p:cNvPr id="3" name="Picture 2" descr="g3_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FD60A"/>
                </a:solidFill>
                <a:latin typeface="Arial"/>
                <a:ea typeface="Microsoft JhengHei"/>
              </a:rPr>
              <a:t>“Even that person managed to hit a wild boar.”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QUESTION 3</a:t>
            </a:r>
          </a:p>
        </p:txBody>
      </p:sp>
      <p:pic>
        <p:nvPicPr>
          <p:cNvPr id="3" name="Picture 2" descr="g3_s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Arial"/>
                <a:ea typeface="Microsoft JhengHei"/>
              </a:rPr>
              <a:t>“You took too much meat.”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QUESTION 4</a:t>
            </a:r>
          </a:p>
        </p:txBody>
      </p:sp>
      <p:pic>
        <p:nvPicPr>
          <p:cNvPr id="3" name="Picture 2" descr="g3_s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“If we had gone right then, we would have caught up.”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QUESTION 5</a:t>
            </a:r>
          </a:p>
        </p:txBody>
      </p:sp>
      <p:pic>
        <p:nvPicPr>
          <p:cNvPr id="3" name="Picture 2" descr="g3_s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D60A"/>
                </a:solidFill>
                <a:latin typeface="Arial"/>
                <a:ea typeface="Microsoft JhengHei"/>
              </a:rPr>
              <a:t>“I think I saw something move just now, but I may have been mistaken.”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QUESTION 6</a:t>
            </a:r>
          </a:p>
        </p:txBody>
      </p:sp>
      <p:pic>
        <p:nvPicPr>
          <p:cNvPr id="3" name="Picture 2" descr="g3_s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40" y="868680"/>
            <a:ext cx="10238014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“I ought to treat that person in a friendly way.”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QUESTION 7</a:t>
            </a:r>
          </a:p>
        </p:txBody>
      </p:sp>
      <p:pic>
        <p:nvPicPr>
          <p:cNvPr id="3" name="Picture 2" descr="g3_s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885" y="868680"/>
            <a:ext cx="7781925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Arial"/>
                <a:ea typeface="Microsoft JhengHei"/>
              </a:rPr>
              <a:t>“I am lonely.”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QUESTION 8</a:t>
            </a:r>
          </a:p>
        </p:txBody>
      </p:sp>
      <p:pic>
        <p:nvPicPr>
          <p:cNvPr id="3" name="Picture 2" descr="g3_s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461" y="868680"/>
            <a:ext cx="6848772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FFD60A"/>
                </a:solidFill>
                <a:latin typeface="Arial"/>
                <a:ea typeface="Microsoft JhengHei"/>
              </a:rPr>
              <a:t>“I estimate there are at least thirty.”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QUESTION 9</a:t>
            </a:r>
          </a:p>
        </p:txBody>
      </p:sp>
      <p:pic>
        <p:nvPicPr>
          <p:cNvPr id="3" name="Picture 2" descr="g3_s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D60A"/>
                </a:solidFill>
                <a:latin typeface="Arial"/>
                <a:ea typeface="Microsoft JhengHei"/>
              </a:rPr>
              <a:t>“To hunt successfully tomorrow, we need to make weapons now.”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QUESTION 10</a:t>
            </a:r>
          </a:p>
        </p:txBody>
      </p:sp>
      <p:pic>
        <p:nvPicPr>
          <p:cNvPr id="3" name="Picture 2" descr="g3_s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D60A"/>
                </a:solidFill>
                <a:latin typeface="Arial"/>
                <a:ea typeface="Microsoft JhengHei"/>
              </a:rPr>
              <a:t>“Although it is raining heavily, we must return to the village before dark.”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DEBRIEF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414</Words>
  <Application>Microsoft Office PowerPoint</Application>
  <PresentationFormat>Widescreen</PresentationFormat>
  <Paragraphs>69</Paragraphs>
  <Slides>26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Microsoft JhengHei</vt:lpstr>
      <vt:lpstr>Arial</vt:lpstr>
      <vt:lpstr>Calibri</vt:lpstr>
      <vt:lpstr>Office Theme</vt:lpstr>
      <vt:lpstr>CUHK Philosophy Orientation Camp</vt:lpstr>
      <vt:lpstr>GAME</vt:lpstr>
      <vt:lpstr>SCENARIO</vt:lpstr>
      <vt:lpstr>PowerPoint Presentation</vt:lpstr>
      <vt:lpstr>There is an early human community.</vt:lpstr>
      <vt:lpstr>ROOM SETUP</vt:lpstr>
      <vt:lpstr>Video Demonstration</vt:lpstr>
      <vt:lpstr>PowerPoint Presentation</vt:lpstr>
      <vt:lpstr>WARM-UP</vt:lpstr>
      <vt:lpstr>STEP 2 · WARM-UP WORD LIST (10 MINUTES)</vt:lpstr>
      <vt:lpstr>ROUND PROCEDURE</vt:lpstr>
      <vt:lpstr>WARM-UP 1</vt:lpstr>
      <vt:lpstr>WARM-UP 2</vt:lpstr>
      <vt:lpstr>MAIN ROUND</vt:lpstr>
      <vt:lpstr>STEP 4 · MAIN WORD LIST (15–20 MINUTES)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DEBRIEF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CHUK, Tai Wai</cp:lastModifiedBy>
  <cp:revision>7</cp:revision>
  <dcterms:modified xsi:type="dcterms:W3CDTF">2026-09-04T13:51:40Z</dcterms:modified>
</cp:coreProperties>
</file>